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358" r:id="rId3"/>
    <p:sldId id="371" r:id="rId4"/>
    <p:sldId id="352" r:id="rId5"/>
    <p:sldId id="373" r:id="rId6"/>
    <p:sldId id="372" r:id="rId7"/>
    <p:sldId id="378" r:id="rId8"/>
    <p:sldId id="379" r:id="rId9"/>
    <p:sldId id="380" r:id="rId10"/>
    <p:sldId id="381" r:id="rId11"/>
    <p:sldId id="341" r:id="rId12"/>
  </p:sldIdLst>
  <p:sldSz cx="12192000" cy="6858000"/>
  <p:notesSz cx="6808788" cy="9940925"/>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9" autoAdjust="0"/>
    <p:restoredTop sz="94624" autoAdjust="0"/>
  </p:normalViewPr>
  <p:slideViewPr>
    <p:cSldViewPr snapToGrid="0">
      <p:cViewPr varScale="1">
        <p:scale>
          <a:sx n="81" d="100"/>
          <a:sy n="81" d="100"/>
        </p:scale>
        <p:origin x="4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51217" cy="497603"/>
          </a:xfrm>
          <a:prstGeom prst="rect">
            <a:avLst/>
          </a:prstGeom>
        </p:spPr>
        <p:txBody>
          <a:bodyPr vert="horz" lIns="91566" tIns="45784" rIns="91566" bIns="45784" rtlCol="0"/>
          <a:lstStyle>
            <a:lvl1pPr algn="l">
              <a:defRPr sz="1200"/>
            </a:lvl1pPr>
          </a:lstStyle>
          <a:p>
            <a:endParaRPr lang="bg-BG"/>
          </a:p>
        </p:txBody>
      </p:sp>
      <p:sp>
        <p:nvSpPr>
          <p:cNvPr id="3" name="Контейнер за дата 2"/>
          <p:cNvSpPr>
            <a:spLocks noGrp="1"/>
          </p:cNvSpPr>
          <p:nvPr>
            <p:ph type="dt" sz="quarter" idx="1"/>
          </p:nvPr>
        </p:nvSpPr>
        <p:spPr>
          <a:xfrm>
            <a:off x="3855982" y="0"/>
            <a:ext cx="2951217" cy="497603"/>
          </a:xfrm>
          <a:prstGeom prst="rect">
            <a:avLst/>
          </a:prstGeom>
        </p:spPr>
        <p:txBody>
          <a:bodyPr vert="horz" lIns="91566" tIns="45784" rIns="91566" bIns="45784" rtlCol="0"/>
          <a:lstStyle>
            <a:lvl1pPr algn="r">
              <a:defRPr sz="1200"/>
            </a:lvl1pPr>
          </a:lstStyle>
          <a:p>
            <a:fld id="{C80D59B8-FF51-4F42-BC9C-8A9B2E757752}" type="datetimeFigureOut">
              <a:rPr lang="bg-BG" smtClean="0"/>
              <a:pPr/>
              <a:t>11.11.2018 г.</a:t>
            </a:fld>
            <a:endParaRPr lang="bg-BG"/>
          </a:p>
        </p:txBody>
      </p:sp>
      <p:sp>
        <p:nvSpPr>
          <p:cNvPr id="4" name="Контейнер за долния колонтитул 3"/>
          <p:cNvSpPr>
            <a:spLocks noGrp="1"/>
          </p:cNvSpPr>
          <p:nvPr>
            <p:ph type="ftr" sz="quarter" idx="2"/>
          </p:nvPr>
        </p:nvSpPr>
        <p:spPr>
          <a:xfrm>
            <a:off x="0" y="9441734"/>
            <a:ext cx="2951217" cy="497602"/>
          </a:xfrm>
          <a:prstGeom prst="rect">
            <a:avLst/>
          </a:prstGeom>
        </p:spPr>
        <p:txBody>
          <a:bodyPr vert="horz" lIns="91566" tIns="45784" rIns="91566" bIns="45784" rtlCol="0" anchor="b"/>
          <a:lstStyle>
            <a:lvl1pPr algn="l">
              <a:defRPr sz="1200"/>
            </a:lvl1pPr>
          </a:lstStyle>
          <a:p>
            <a:endParaRPr lang="bg-BG"/>
          </a:p>
        </p:txBody>
      </p:sp>
      <p:sp>
        <p:nvSpPr>
          <p:cNvPr id="5" name="Контейнер за номер на слайда 4"/>
          <p:cNvSpPr>
            <a:spLocks noGrp="1"/>
          </p:cNvSpPr>
          <p:nvPr>
            <p:ph type="sldNum" sz="quarter" idx="3"/>
          </p:nvPr>
        </p:nvSpPr>
        <p:spPr>
          <a:xfrm>
            <a:off x="3855982" y="9441734"/>
            <a:ext cx="2951217" cy="497602"/>
          </a:xfrm>
          <a:prstGeom prst="rect">
            <a:avLst/>
          </a:prstGeom>
        </p:spPr>
        <p:txBody>
          <a:bodyPr vert="horz" lIns="91566" tIns="45784" rIns="91566" bIns="45784" rtlCol="0" anchor="b"/>
          <a:lstStyle>
            <a:lvl1pPr algn="r">
              <a:defRPr sz="1200"/>
            </a:lvl1pPr>
          </a:lstStyle>
          <a:p>
            <a:fld id="{113A1F93-0DEF-4717-AC29-A6D1FA74AB10}" type="slidenum">
              <a:rPr lang="bg-BG" smtClean="0"/>
              <a:pPr/>
              <a:t>‹#›</a:t>
            </a:fld>
            <a:endParaRPr lang="bg-BG"/>
          </a:p>
        </p:txBody>
      </p:sp>
    </p:spTree>
    <p:extLst>
      <p:ext uri="{BB962C8B-B14F-4D97-AF65-F5344CB8AC3E}">
        <p14:creationId xmlns:p14="http://schemas.microsoft.com/office/powerpoint/2010/main" val="2527038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51217" cy="497603"/>
          </a:xfrm>
          <a:prstGeom prst="rect">
            <a:avLst/>
          </a:prstGeom>
        </p:spPr>
        <p:txBody>
          <a:bodyPr vert="horz" lIns="91566" tIns="45784" rIns="91566" bIns="45784" rtlCol="0"/>
          <a:lstStyle>
            <a:lvl1pPr algn="l">
              <a:defRPr sz="1200"/>
            </a:lvl1pPr>
          </a:lstStyle>
          <a:p>
            <a:endParaRPr lang="bg-BG"/>
          </a:p>
        </p:txBody>
      </p:sp>
      <p:sp>
        <p:nvSpPr>
          <p:cNvPr id="3" name="Контейнер за дата 2"/>
          <p:cNvSpPr>
            <a:spLocks noGrp="1"/>
          </p:cNvSpPr>
          <p:nvPr>
            <p:ph type="dt" idx="1"/>
          </p:nvPr>
        </p:nvSpPr>
        <p:spPr>
          <a:xfrm>
            <a:off x="3855982" y="0"/>
            <a:ext cx="2951217" cy="497603"/>
          </a:xfrm>
          <a:prstGeom prst="rect">
            <a:avLst/>
          </a:prstGeom>
        </p:spPr>
        <p:txBody>
          <a:bodyPr vert="horz" lIns="91566" tIns="45784" rIns="91566" bIns="45784" rtlCol="0"/>
          <a:lstStyle>
            <a:lvl1pPr algn="r">
              <a:defRPr sz="1200"/>
            </a:lvl1pPr>
          </a:lstStyle>
          <a:p>
            <a:fld id="{3FFAC20F-13C3-4040-BF98-88C6C45DF23D}" type="datetimeFigureOut">
              <a:rPr lang="bg-BG" smtClean="0"/>
              <a:pPr/>
              <a:t>11.11.2018 г.</a:t>
            </a:fld>
            <a:endParaRPr lang="bg-BG"/>
          </a:p>
        </p:txBody>
      </p:sp>
      <p:sp>
        <p:nvSpPr>
          <p:cNvPr id="4" name="Контейнер за изображение на слайда 3"/>
          <p:cNvSpPr>
            <a:spLocks noGrp="1" noRot="1" noChangeAspect="1"/>
          </p:cNvSpPr>
          <p:nvPr>
            <p:ph type="sldImg" idx="2"/>
          </p:nvPr>
        </p:nvSpPr>
        <p:spPr>
          <a:xfrm>
            <a:off x="90488" y="746125"/>
            <a:ext cx="6627812" cy="3727450"/>
          </a:xfrm>
          <a:prstGeom prst="rect">
            <a:avLst/>
          </a:prstGeom>
          <a:noFill/>
          <a:ln w="12700">
            <a:solidFill>
              <a:prstClr val="black"/>
            </a:solidFill>
          </a:ln>
        </p:spPr>
        <p:txBody>
          <a:bodyPr vert="horz" lIns="91566" tIns="45784" rIns="91566" bIns="45784" rtlCol="0" anchor="ctr"/>
          <a:lstStyle/>
          <a:p>
            <a:endParaRPr lang="bg-BG"/>
          </a:p>
        </p:txBody>
      </p:sp>
      <p:sp>
        <p:nvSpPr>
          <p:cNvPr id="5" name="Контейнер за бележки 4"/>
          <p:cNvSpPr>
            <a:spLocks noGrp="1"/>
          </p:cNvSpPr>
          <p:nvPr>
            <p:ph type="body" sz="quarter" idx="3"/>
          </p:nvPr>
        </p:nvSpPr>
        <p:spPr>
          <a:xfrm>
            <a:off x="680562" y="4721662"/>
            <a:ext cx="5447666" cy="4473654"/>
          </a:xfrm>
          <a:prstGeom prst="rect">
            <a:avLst/>
          </a:prstGeom>
        </p:spPr>
        <p:txBody>
          <a:bodyPr vert="horz" lIns="91566" tIns="45784" rIns="91566" bIns="45784"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9441734"/>
            <a:ext cx="2951217" cy="497602"/>
          </a:xfrm>
          <a:prstGeom prst="rect">
            <a:avLst/>
          </a:prstGeom>
        </p:spPr>
        <p:txBody>
          <a:bodyPr vert="horz" lIns="91566" tIns="45784" rIns="91566" bIns="45784"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55982" y="9441734"/>
            <a:ext cx="2951217" cy="497602"/>
          </a:xfrm>
          <a:prstGeom prst="rect">
            <a:avLst/>
          </a:prstGeom>
        </p:spPr>
        <p:txBody>
          <a:bodyPr vert="horz" lIns="91566" tIns="45784" rIns="91566" bIns="45784" rtlCol="0" anchor="b"/>
          <a:lstStyle>
            <a:lvl1pPr algn="r">
              <a:defRPr sz="1200"/>
            </a:lvl1pPr>
          </a:lstStyle>
          <a:p>
            <a:fld id="{B08544C5-CDAE-4A75-99FC-9DDB3F50D81F}" type="slidenum">
              <a:rPr lang="bg-BG" smtClean="0"/>
              <a:pPr/>
              <a:t>‹#›</a:t>
            </a:fld>
            <a:endParaRPr lang="bg-BG"/>
          </a:p>
        </p:txBody>
      </p:sp>
    </p:spTree>
    <p:extLst>
      <p:ext uri="{BB962C8B-B14F-4D97-AF65-F5344CB8AC3E}">
        <p14:creationId xmlns:p14="http://schemas.microsoft.com/office/powerpoint/2010/main" val="87311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bg-BG" altLang="bg-BG"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39" eaLnBrk="0" fontAlgn="base" hangingPunct="0">
              <a:spcBef>
                <a:spcPct val="0"/>
              </a:spcBef>
              <a:spcAft>
                <a:spcPct val="0"/>
              </a:spcAft>
            </a:pPr>
            <a:fld id="{362774FD-B83C-46E6-AC6C-88D681471028}" type="slidenum">
              <a:rPr lang="en-GB" altLang="bg-BG" smtClean="0">
                <a:latin typeface="Times New Roman" pitchFamily="18" charset="0"/>
                <a:cs typeface="Arial" charset="0"/>
              </a:rPr>
              <a:pPr defTabSz="908039" eaLnBrk="0" fontAlgn="base" hangingPunct="0">
                <a:spcBef>
                  <a:spcPct val="0"/>
                </a:spcBef>
                <a:spcAft>
                  <a:spcPct val="0"/>
                </a:spcAft>
              </a:pPr>
              <a:t>3</a:t>
            </a:fld>
            <a:endParaRPr lang="en-GB" altLang="bg-BG" dirty="0" smtClean="0">
              <a:latin typeface="Times New Roman" pitchFamily="18" charset="0"/>
              <a:cs typeface="Arial" charset="0"/>
            </a:endParaRPr>
          </a:p>
        </p:txBody>
      </p:sp>
    </p:spTree>
    <p:extLst>
      <p:ext uri="{BB962C8B-B14F-4D97-AF65-F5344CB8AC3E}">
        <p14:creationId xmlns:p14="http://schemas.microsoft.com/office/powerpoint/2010/main" val="149899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bg-BG" altLang="bg-BG"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39" eaLnBrk="0" fontAlgn="base" hangingPunct="0">
              <a:spcBef>
                <a:spcPct val="0"/>
              </a:spcBef>
              <a:spcAft>
                <a:spcPct val="0"/>
              </a:spcAft>
            </a:pPr>
            <a:fld id="{362774FD-B83C-46E6-AC6C-88D681471028}" type="slidenum">
              <a:rPr lang="en-GB" altLang="bg-BG" smtClean="0">
                <a:latin typeface="Times New Roman" pitchFamily="18" charset="0"/>
                <a:cs typeface="Arial" charset="0"/>
              </a:rPr>
              <a:pPr defTabSz="908039" eaLnBrk="0" fontAlgn="base" hangingPunct="0">
                <a:spcBef>
                  <a:spcPct val="0"/>
                </a:spcBef>
                <a:spcAft>
                  <a:spcPct val="0"/>
                </a:spcAft>
              </a:pPr>
              <a:t>4</a:t>
            </a:fld>
            <a:endParaRPr lang="en-GB" altLang="bg-BG" dirty="0" smtClean="0">
              <a:latin typeface="Times New Roman" pitchFamily="18" charset="0"/>
              <a:cs typeface="Arial" charset="0"/>
            </a:endParaRPr>
          </a:p>
        </p:txBody>
      </p:sp>
    </p:spTree>
    <p:extLst>
      <p:ext uri="{BB962C8B-B14F-4D97-AF65-F5344CB8AC3E}">
        <p14:creationId xmlns:p14="http://schemas.microsoft.com/office/powerpoint/2010/main" val="153737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bg-BG" altLang="bg-BG"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39" eaLnBrk="0" fontAlgn="base" hangingPunct="0">
              <a:spcBef>
                <a:spcPct val="0"/>
              </a:spcBef>
              <a:spcAft>
                <a:spcPct val="0"/>
              </a:spcAft>
            </a:pPr>
            <a:fld id="{362774FD-B83C-46E6-AC6C-88D681471028}" type="slidenum">
              <a:rPr lang="en-GB" altLang="bg-BG" smtClean="0">
                <a:latin typeface="Times New Roman" pitchFamily="18" charset="0"/>
                <a:cs typeface="Arial" charset="0"/>
              </a:rPr>
              <a:pPr defTabSz="908039" eaLnBrk="0" fontAlgn="base" hangingPunct="0">
                <a:spcBef>
                  <a:spcPct val="0"/>
                </a:spcBef>
                <a:spcAft>
                  <a:spcPct val="0"/>
                </a:spcAft>
              </a:pPr>
              <a:t>5</a:t>
            </a:fld>
            <a:endParaRPr lang="en-GB" altLang="bg-BG" dirty="0" smtClean="0">
              <a:latin typeface="Times New Roman" pitchFamily="18" charset="0"/>
              <a:cs typeface="Arial" charset="0"/>
            </a:endParaRPr>
          </a:p>
        </p:txBody>
      </p:sp>
    </p:spTree>
    <p:extLst>
      <p:ext uri="{BB962C8B-B14F-4D97-AF65-F5344CB8AC3E}">
        <p14:creationId xmlns:p14="http://schemas.microsoft.com/office/powerpoint/2010/main" val="39061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bg-BG" altLang="bg-BG"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39" eaLnBrk="0" fontAlgn="base" hangingPunct="0">
              <a:spcBef>
                <a:spcPct val="0"/>
              </a:spcBef>
              <a:spcAft>
                <a:spcPct val="0"/>
              </a:spcAft>
            </a:pPr>
            <a:fld id="{362774FD-B83C-46E6-AC6C-88D681471028}" type="slidenum">
              <a:rPr lang="en-GB" altLang="bg-BG" smtClean="0">
                <a:latin typeface="Times New Roman" pitchFamily="18" charset="0"/>
                <a:cs typeface="Arial" charset="0"/>
              </a:rPr>
              <a:pPr defTabSz="908039" eaLnBrk="0" fontAlgn="base" hangingPunct="0">
                <a:spcBef>
                  <a:spcPct val="0"/>
                </a:spcBef>
                <a:spcAft>
                  <a:spcPct val="0"/>
                </a:spcAft>
              </a:pPr>
              <a:t>6</a:t>
            </a:fld>
            <a:endParaRPr lang="en-GB" altLang="bg-BG" dirty="0" smtClean="0">
              <a:latin typeface="Times New Roman" pitchFamily="18" charset="0"/>
              <a:cs typeface="Arial" charset="0"/>
            </a:endParaRPr>
          </a:p>
        </p:txBody>
      </p:sp>
    </p:spTree>
    <p:extLst>
      <p:ext uri="{BB962C8B-B14F-4D97-AF65-F5344CB8AC3E}">
        <p14:creationId xmlns:p14="http://schemas.microsoft.com/office/powerpoint/2010/main" val="47381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bg-BG" altLang="bg-BG"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39" eaLnBrk="0" fontAlgn="base" hangingPunct="0">
              <a:spcBef>
                <a:spcPct val="0"/>
              </a:spcBef>
              <a:spcAft>
                <a:spcPct val="0"/>
              </a:spcAft>
            </a:pPr>
            <a:fld id="{362774FD-B83C-46E6-AC6C-88D681471028}" type="slidenum">
              <a:rPr lang="en-GB" altLang="bg-BG" smtClean="0">
                <a:latin typeface="Times New Roman" pitchFamily="18" charset="0"/>
                <a:cs typeface="Arial" charset="0"/>
              </a:rPr>
              <a:pPr defTabSz="908039" eaLnBrk="0" fontAlgn="base" hangingPunct="0">
                <a:spcBef>
                  <a:spcPct val="0"/>
                </a:spcBef>
                <a:spcAft>
                  <a:spcPct val="0"/>
                </a:spcAft>
              </a:pPr>
              <a:t>7</a:t>
            </a:fld>
            <a:endParaRPr lang="en-GB" altLang="bg-BG" dirty="0" smtClean="0">
              <a:latin typeface="Times New Roman" pitchFamily="18" charset="0"/>
              <a:cs typeface="Arial" charset="0"/>
            </a:endParaRPr>
          </a:p>
        </p:txBody>
      </p:sp>
    </p:spTree>
    <p:extLst>
      <p:ext uri="{BB962C8B-B14F-4D97-AF65-F5344CB8AC3E}">
        <p14:creationId xmlns:p14="http://schemas.microsoft.com/office/powerpoint/2010/main" val="293606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bg-BG" altLang="bg-BG"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39" eaLnBrk="0" fontAlgn="base" hangingPunct="0">
              <a:spcBef>
                <a:spcPct val="0"/>
              </a:spcBef>
              <a:spcAft>
                <a:spcPct val="0"/>
              </a:spcAft>
            </a:pPr>
            <a:fld id="{362774FD-B83C-46E6-AC6C-88D681471028}" type="slidenum">
              <a:rPr lang="en-GB" altLang="bg-BG" smtClean="0">
                <a:latin typeface="Times New Roman" pitchFamily="18" charset="0"/>
                <a:cs typeface="Arial" charset="0"/>
              </a:rPr>
              <a:pPr defTabSz="908039" eaLnBrk="0" fontAlgn="base" hangingPunct="0">
                <a:spcBef>
                  <a:spcPct val="0"/>
                </a:spcBef>
                <a:spcAft>
                  <a:spcPct val="0"/>
                </a:spcAft>
              </a:pPr>
              <a:t>8</a:t>
            </a:fld>
            <a:endParaRPr lang="en-GB" altLang="bg-BG" dirty="0" smtClean="0">
              <a:latin typeface="Times New Roman" pitchFamily="18" charset="0"/>
              <a:cs typeface="Arial" charset="0"/>
            </a:endParaRPr>
          </a:p>
        </p:txBody>
      </p:sp>
    </p:spTree>
    <p:extLst>
      <p:ext uri="{BB962C8B-B14F-4D97-AF65-F5344CB8AC3E}">
        <p14:creationId xmlns:p14="http://schemas.microsoft.com/office/powerpoint/2010/main" val="156405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bg-BG" altLang="bg-BG"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39" eaLnBrk="0" fontAlgn="base" hangingPunct="0">
              <a:spcBef>
                <a:spcPct val="0"/>
              </a:spcBef>
              <a:spcAft>
                <a:spcPct val="0"/>
              </a:spcAft>
            </a:pPr>
            <a:fld id="{362774FD-B83C-46E6-AC6C-88D681471028}" type="slidenum">
              <a:rPr lang="en-GB" altLang="bg-BG" smtClean="0">
                <a:latin typeface="Times New Roman" pitchFamily="18" charset="0"/>
                <a:cs typeface="Arial" charset="0"/>
              </a:rPr>
              <a:pPr defTabSz="908039" eaLnBrk="0" fontAlgn="base" hangingPunct="0">
                <a:spcBef>
                  <a:spcPct val="0"/>
                </a:spcBef>
                <a:spcAft>
                  <a:spcPct val="0"/>
                </a:spcAft>
              </a:pPr>
              <a:t>9</a:t>
            </a:fld>
            <a:endParaRPr lang="en-GB" altLang="bg-BG" dirty="0" smtClean="0">
              <a:latin typeface="Times New Roman" pitchFamily="18" charset="0"/>
              <a:cs typeface="Arial" charset="0"/>
            </a:endParaRPr>
          </a:p>
        </p:txBody>
      </p:sp>
    </p:spTree>
    <p:extLst>
      <p:ext uri="{BB962C8B-B14F-4D97-AF65-F5344CB8AC3E}">
        <p14:creationId xmlns:p14="http://schemas.microsoft.com/office/powerpoint/2010/main" val="39102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endParaRPr lang="bg-BG" altLang="bg-BG"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39" eaLnBrk="0" fontAlgn="base" hangingPunct="0">
              <a:spcBef>
                <a:spcPct val="0"/>
              </a:spcBef>
              <a:spcAft>
                <a:spcPct val="0"/>
              </a:spcAft>
            </a:pPr>
            <a:fld id="{362774FD-B83C-46E6-AC6C-88D681471028}" type="slidenum">
              <a:rPr lang="en-GB" altLang="bg-BG" smtClean="0">
                <a:latin typeface="Times New Roman" pitchFamily="18" charset="0"/>
                <a:cs typeface="Arial" charset="0"/>
              </a:rPr>
              <a:pPr defTabSz="908039" eaLnBrk="0" fontAlgn="base" hangingPunct="0">
                <a:spcBef>
                  <a:spcPct val="0"/>
                </a:spcBef>
                <a:spcAft>
                  <a:spcPct val="0"/>
                </a:spcAft>
              </a:pPr>
              <a:t>10</a:t>
            </a:fld>
            <a:endParaRPr lang="en-GB" altLang="bg-BG" dirty="0" smtClean="0">
              <a:latin typeface="Times New Roman" pitchFamily="18" charset="0"/>
              <a:cs typeface="Arial" charset="0"/>
            </a:endParaRPr>
          </a:p>
        </p:txBody>
      </p:sp>
    </p:spTree>
    <p:extLst>
      <p:ext uri="{BB962C8B-B14F-4D97-AF65-F5344CB8AC3E}">
        <p14:creationId xmlns:p14="http://schemas.microsoft.com/office/powerpoint/2010/main" val="39365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0488" y="746125"/>
            <a:ext cx="6627812" cy="3727450"/>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578">
              <a:spcBef>
                <a:spcPct val="30000"/>
              </a:spcBef>
              <a:defRPr kumimoji="1" sz="1200">
                <a:solidFill>
                  <a:schemeClr val="tx1"/>
                </a:solidFill>
                <a:latin typeface="Arial" charset="0"/>
              </a:defRPr>
            </a:lvl1pPr>
            <a:lvl2pPr marL="756610" indent="-291003" defTabSz="908578">
              <a:spcBef>
                <a:spcPct val="30000"/>
              </a:spcBef>
              <a:defRPr kumimoji="1" sz="1200">
                <a:solidFill>
                  <a:schemeClr val="tx1"/>
                </a:solidFill>
                <a:latin typeface="Arial" charset="0"/>
              </a:defRPr>
            </a:lvl2pPr>
            <a:lvl3pPr marL="1164015" indent="-232803" defTabSz="908578">
              <a:spcBef>
                <a:spcPct val="30000"/>
              </a:spcBef>
              <a:defRPr kumimoji="1" sz="1200">
                <a:solidFill>
                  <a:schemeClr val="tx1"/>
                </a:solidFill>
                <a:latin typeface="Arial" charset="0"/>
              </a:defRPr>
            </a:lvl3pPr>
            <a:lvl4pPr marL="1629621" indent="-232803" defTabSz="908578">
              <a:spcBef>
                <a:spcPct val="30000"/>
              </a:spcBef>
              <a:defRPr kumimoji="1" sz="1200">
                <a:solidFill>
                  <a:schemeClr val="tx1"/>
                </a:solidFill>
                <a:latin typeface="Arial" charset="0"/>
              </a:defRPr>
            </a:lvl4pPr>
            <a:lvl5pPr marL="2095226" indent="-232803" defTabSz="908578">
              <a:spcBef>
                <a:spcPct val="30000"/>
              </a:spcBef>
              <a:defRPr kumimoji="1" sz="1200">
                <a:solidFill>
                  <a:schemeClr val="tx1"/>
                </a:solidFill>
                <a:latin typeface="Arial" charset="0"/>
              </a:defRPr>
            </a:lvl5pPr>
            <a:lvl6pPr marL="2560832" indent="-232803" defTabSz="908578" eaLnBrk="0" fontAlgn="base" hangingPunct="0">
              <a:spcBef>
                <a:spcPct val="30000"/>
              </a:spcBef>
              <a:spcAft>
                <a:spcPct val="0"/>
              </a:spcAft>
              <a:defRPr kumimoji="1" sz="1200">
                <a:solidFill>
                  <a:schemeClr val="tx1"/>
                </a:solidFill>
                <a:latin typeface="Arial" charset="0"/>
              </a:defRPr>
            </a:lvl6pPr>
            <a:lvl7pPr marL="3026438" indent="-232803" defTabSz="908578" eaLnBrk="0" fontAlgn="base" hangingPunct="0">
              <a:spcBef>
                <a:spcPct val="30000"/>
              </a:spcBef>
              <a:spcAft>
                <a:spcPct val="0"/>
              </a:spcAft>
              <a:defRPr kumimoji="1" sz="1200">
                <a:solidFill>
                  <a:schemeClr val="tx1"/>
                </a:solidFill>
                <a:latin typeface="Arial" charset="0"/>
              </a:defRPr>
            </a:lvl7pPr>
            <a:lvl8pPr marL="3492044" indent="-232803" defTabSz="908578" eaLnBrk="0" fontAlgn="base" hangingPunct="0">
              <a:spcBef>
                <a:spcPct val="30000"/>
              </a:spcBef>
              <a:spcAft>
                <a:spcPct val="0"/>
              </a:spcAft>
              <a:defRPr kumimoji="1" sz="1200">
                <a:solidFill>
                  <a:schemeClr val="tx1"/>
                </a:solidFill>
                <a:latin typeface="Arial" charset="0"/>
              </a:defRPr>
            </a:lvl8pPr>
            <a:lvl9pPr marL="3957650" indent="-232803" defTabSz="908578" eaLnBrk="0" fontAlgn="base" hangingPunct="0">
              <a:spcBef>
                <a:spcPct val="30000"/>
              </a:spcBef>
              <a:spcAft>
                <a:spcPct val="0"/>
              </a:spcAft>
              <a:defRPr kumimoji="1" sz="1200">
                <a:solidFill>
                  <a:schemeClr val="tx1"/>
                </a:solidFill>
                <a:latin typeface="Arial" charset="0"/>
              </a:defRPr>
            </a:lvl9pPr>
          </a:lstStyle>
          <a:p>
            <a:pPr>
              <a:spcBef>
                <a:spcPct val="0"/>
              </a:spcBef>
            </a:pPr>
            <a:fld id="{5688AD2D-C5EE-4CEB-95F2-0E1238CF278D}" type="slidenum">
              <a:rPr kumimoji="0" lang="bg-BG" altLang="bg-BG">
                <a:latin typeface="Times New Roman" pitchFamily="18" charset="0"/>
              </a:rPr>
              <a:pPr>
                <a:spcBef>
                  <a:spcPct val="0"/>
                </a:spcBef>
              </a:pPr>
              <a:t>11</a:t>
            </a:fld>
            <a:endParaRPr kumimoji="0" lang="bg-BG" altLang="bg-BG">
              <a:latin typeface="Times New Roman" pitchFamily="18" charset="0"/>
            </a:endParaRPr>
          </a:p>
        </p:txBody>
      </p:sp>
    </p:spTree>
    <p:extLst>
      <p:ext uri="{BB962C8B-B14F-4D97-AF65-F5344CB8AC3E}">
        <p14:creationId xmlns:p14="http://schemas.microsoft.com/office/powerpoint/2010/main" val="187184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DF281185-0423-4DF7-9112-0BBEFF2459A7}" type="datetime1">
              <a:rPr lang="bg-BG" smtClean="0"/>
              <a:pPr/>
              <a:t>11.11.2018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3122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D8F0C479-7E95-4EA1-B606-C5E40B2BA4D5}" type="datetime1">
              <a:rPr lang="bg-BG" smtClean="0"/>
              <a:pPr/>
              <a:t>11.11.2018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35457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773A4330-FBEF-4B60-8900-DAD8A7183CEF}" type="datetime1">
              <a:rPr lang="bg-BG" smtClean="0"/>
              <a:pPr/>
              <a:t>11.11.2018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305991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6B8F900B-8ECC-432A-96FF-302766A9A6CA}" type="datetime1">
              <a:rPr lang="bg-BG" smtClean="0"/>
              <a:pPr/>
              <a:t>11.11.2018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364976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678FB6-DF03-4F7A-9FBD-AEEBE32576F0}" type="datetime1">
              <a:rPr lang="bg-BG" smtClean="0"/>
              <a:pPr/>
              <a:t>11.11.2018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139727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507E4975-D66D-482E-A601-00C5F918DAEF}" type="datetime1">
              <a:rPr lang="bg-BG" smtClean="0"/>
              <a:pPr/>
              <a:t>11.11.2018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162241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39A3936E-093E-46EA-AB3A-CD16E20A5FE4}" type="datetime1">
              <a:rPr lang="bg-BG" smtClean="0"/>
              <a:pPr/>
              <a:t>11.11.2018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19849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80E2DF5E-89F6-465D-9BF9-84A0EF49DDE8}" type="datetime1">
              <a:rPr lang="bg-BG" smtClean="0"/>
              <a:pPr/>
              <a:t>11.11.2018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192468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C59B7-5E53-4C42-8701-21DF9308322E}" type="datetime1">
              <a:rPr lang="bg-BG" smtClean="0"/>
              <a:pPr/>
              <a:t>11.11.2018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253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07D00-D298-4019-A73F-94CFB0E430D0}" type="datetime1">
              <a:rPr lang="bg-BG" smtClean="0"/>
              <a:pPr/>
              <a:t>11.11.2018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397402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6F6BC6-A96B-4730-B639-3A7C7722548E}" type="datetime1">
              <a:rPr lang="bg-BG" smtClean="0"/>
              <a:pPr/>
              <a:t>11.11.2018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0B5C888-3C0A-457F-AA9B-D82A6007E643}" type="slidenum">
              <a:rPr lang="bg-BG" smtClean="0"/>
              <a:pPr/>
              <a:t>‹#›</a:t>
            </a:fld>
            <a:endParaRPr lang="bg-BG"/>
          </a:p>
        </p:txBody>
      </p:sp>
    </p:spTree>
    <p:extLst>
      <p:ext uri="{BB962C8B-B14F-4D97-AF65-F5344CB8AC3E}">
        <p14:creationId xmlns:p14="http://schemas.microsoft.com/office/powerpoint/2010/main" val="10855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740EB-3348-48F2-BE37-7279105A9246}" type="datetime1">
              <a:rPr lang="bg-BG" smtClean="0"/>
              <a:pPr/>
              <a:t>11.11.2018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5C888-3C0A-457F-AA9B-D82A6007E643}" type="slidenum">
              <a:rPr lang="bg-BG" smtClean="0"/>
              <a:pPr/>
              <a:t>‹#›</a:t>
            </a:fld>
            <a:endParaRPr lang="bg-BG"/>
          </a:p>
        </p:txBody>
      </p:sp>
    </p:spTree>
    <p:extLst>
      <p:ext uri="{BB962C8B-B14F-4D97-AF65-F5344CB8AC3E}">
        <p14:creationId xmlns:p14="http://schemas.microsoft.com/office/powerpoint/2010/main" val="3048454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3796" y="5864468"/>
            <a:ext cx="5457217" cy="802583"/>
          </a:xfrm>
        </p:spPr>
        <p:txBody>
          <a:bodyPr/>
          <a:lstStyle/>
          <a:p>
            <a:pPr algn="r"/>
            <a:endParaRPr lang="bg-BG" sz="1700" dirty="0" smtClean="0">
              <a:solidFill>
                <a:srgbClr val="002060"/>
              </a:solidFill>
              <a:latin typeface="Times New Roman" panose="02020603050405020304" pitchFamily="18" charset="0"/>
              <a:cs typeface="Times New Roman" panose="02020603050405020304" pitchFamily="18" charset="0"/>
            </a:endParaRPr>
          </a:p>
          <a:p>
            <a:pPr algn="r"/>
            <a:endParaRPr lang="bg-BG" dirty="0" smtClean="0"/>
          </a:p>
          <a:p>
            <a:pPr algn="r"/>
            <a:endParaRPr lang="bg-BG" dirty="0"/>
          </a:p>
        </p:txBody>
      </p:sp>
      <p:sp>
        <p:nvSpPr>
          <p:cNvPr id="4" name="Title 1"/>
          <p:cNvSpPr txBox="1">
            <a:spLocks/>
          </p:cNvSpPr>
          <p:nvPr/>
        </p:nvSpPr>
        <p:spPr>
          <a:xfrm>
            <a:off x="2165074" y="1986056"/>
            <a:ext cx="8257443" cy="2584938"/>
          </a:xfrm>
          <a:prstGeom prst="rect">
            <a:avLst/>
          </a:prstGeom>
          <a:solidFill>
            <a:schemeClr val="tx2">
              <a:lumMod val="20000"/>
              <a:lumOff val="80000"/>
            </a:scheme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4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ПРОМЕНИ В НАРЕДБА № Н-18/2006 г. </a:t>
            </a:r>
            <a:endParaRPr lang="ru-RU"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177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700699" y="574766"/>
            <a:ext cx="10325716" cy="979714"/>
          </a:xfrm>
        </p:spPr>
        <p:txBody>
          <a:bodyPr>
            <a:noAutofit/>
          </a:bodyPr>
          <a:lstStyle/>
          <a:p>
            <a:pPr marL="914400" lvl="2" algn="l"/>
            <a:r>
              <a:rPr lang="ru-RU" altLang="bg-BG" sz="2800" b="1" i="1" dirty="0" smtClean="0">
                <a:solidFill>
                  <a:srgbClr val="C00000"/>
                </a:solidFill>
                <a:latin typeface="Times New Roman" panose="02020603050405020304" pitchFamily="18" charset="0"/>
                <a:cs typeface="Times New Roman" panose="02020603050405020304" pitchFamily="18" charset="0"/>
              </a:rPr>
              <a:t/>
            </a:r>
            <a:br>
              <a:rPr lang="ru-RU" altLang="bg-BG" sz="2800" b="1" i="1" dirty="0" smtClean="0">
                <a:solidFill>
                  <a:srgbClr val="C00000"/>
                </a:solidFill>
                <a:latin typeface="Times New Roman" panose="02020603050405020304" pitchFamily="18" charset="0"/>
                <a:cs typeface="Times New Roman" panose="02020603050405020304" pitchFamily="18" charset="0"/>
              </a:rPr>
            </a:br>
            <a:r>
              <a:rPr lang="ru-RU" altLang="bg-BG" sz="2800" b="1" i="1" dirty="0">
                <a:solidFill>
                  <a:srgbClr val="C00000"/>
                </a:solidFill>
                <a:latin typeface="Times New Roman" panose="02020603050405020304" pitchFamily="18" charset="0"/>
                <a:cs typeface="Times New Roman" panose="02020603050405020304" pitchFamily="18" charset="0"/>
              </a:rPr>
              <a:t/>
            </a:r>
            <a:br>
              <a:rPr lang="ru-RU" altLang="bg-BG" sz="2800" b="1" i="1" dirty="0">
                <a:solidFill>
                  <a:srgbClr val="C00000"/>
                </a:solidFill>
                <a:latin typeface="Times New Roman" panose="02020603050405020304" pitchFamily="18" charset="0"/>
                <a:cs typeface="Times New Roman" panose="02020603050405020304" pitchFamily="18" charset="0"/>
              </a:rPr>
            </a:br>
            <a:r>
              <a:rPr lang="ru-RU" altLang="bg-BG" sz="2500" b="1" dirty="0">
                <a:solidFill>
                  <a:srgbClr val="002060"/>
                </a:solidFill>
                <a:latin typeface="Times New Roman" panose="02020603050405020304" pitchFamily="18" charset="0"/>
                <a:cs typeface="Times New Roman" panose="02020603050405020304" pitchFamily="18" charset="0"/>
              </a:rPr>
              <a:t>И</a:t>
            </a:r>
            <a:r>
              <a:rPr lang="bg-BG" sz="2500" b="1" dirty="0" err="1">
                <a:solidFill>
                  <a:srgbClr val="002060"/>
                </a:solidFill>
                <a:latin typeface="Times New Roman" panose="02020603050405020304" pitchFamily="18" charset="0"/>
                <a:cs typeface="Times New Roman" panose="02020603050405020304" pitchFamily="18" charset="0"/>
              </a:rPr>
              <a:t>зисквания</a:t>
            </a:r>
            <a:r>
              <a:rPr lang="bg-BG" sz="2500" b="1" dirty="0">
                <a:solidFill>
                  <a:srgbClr val="002060"/>
                </a:solidFill>
                <a:latin typeface="Times New Roman" panose="02020603050405020304" pitchFamily="18" charset="0"/>
                <a:cs typeface="Times New Roman" panose="02020603050405020304" pitchFamily="18" charset="0"/>
              </a:rPr>
              <a:t> към </a:t>
            </a:r>
            <a:r>
              <a:rPr lang="ru-RU" sz="2500" b="1" dirty="0" smtClean="0">
                <a:solidFill>
                  <a:srgbClr val="002060"/>
                </a:solidFill>
                <a:latin typeface="Times New Roman" panose="02020603050405020304" pitchFamily="18" charset="0"/>
                <a:cs typeface="Times New Roman" panose="02020603050405020304" pitchFamily="18" charset="0"/>
              </a:rPr>
              <a:t>лицата, които извършват продажби чрез електронен магазин </a:t>
            </a:r>
            <a:r>
              <a:rPr lang="bg-BG" sz="2500" b="1" dirty="0" smtClean="0">
                <a:solidFill>
                  <a:srgbClr val="002060"/>
                </a:solidFill>
                <a:latin typeface="Times New Roman" panose="02020603050405020304" pitchFamily="18" charset="0"/>
                <a:cs typeface="Times New Roman" panose="02020603050405020304" pitchFamily="18" charset="0"/>
              </a:rPr>
              <a:t>   </a:t>
            </a:r>
            <a:r>
              <a:rPr lang="bg-BG" sz="2800" dirty="0" smtClean="0">
                <a:solidFill>
                  <a:schemeClr val="accent5">
                    <a:lumMod val="75000"/>
                  </a:schemeClr>
                </a:solidFill>
                <a:latin typeface="Times New Roman" panose="02020603050405020304" pitchFamily="18" charset="0"/>
                <a:cs typeface="Times New Roman" panose="02020603050405020304" pitchFamily="18" charset="0"/>
              </a:rPr>
              <a:t/>
            </a:r>
            <a:br>
              <a:rPr lang="bg-BG" sz="2800" dirty="0" smtClean="0">
                <a:solidFill>
                  <a:schemeClr val="accent5">
                    <a:lumMod val="75000"/>
                  </a:schemeClr>
                </a:solidFill>
                <a:latin typeface="Times New Roman" panose="02020603050405020304" pitchFamily="18" charset="0"/>
                <a:cs typeface="Times New Roman" panose="02020603050405020304" pitchFamily="18" charset="0"/>
              </a:rPr>
            </a:br>
            <a:r>
              <a:rPr lang="bg-BG" sz="3000" b="1" dirty="0">
                <a:solidFill>
                  <a:srgbClr val="7030A0"/>
                </a:solidFill>
                <a:latin typeface="Times New Roman" panose="02020603050405020304" pitchFamily="18" charset="0"/>
                <a:cs typeface="Times New Roman" panose="02020603050405020304" pitchFamily="18" charset="0"/>
              </a:rPr>
              <a:t/>
            </a:r>
            <a:br>
              <a:rPr lang="bg-BG" sz="3000" b="1" dirty="0">
                <a:solidFill>
                  <a:srgbClr val="7030A0"/>
                </a:solidFill>
                <a:latin typeface="Times New Roman" panose="02020603050405020304" pitchFamily="18" charset="0"/>
                <a:cs typeface="Times New Roman" panose="02020603050405020304" pitchFamily="18" charset="0"/>
              </a:rPr>
            </a:br>
            <a:endParaRPr lang="ru-RU" altLang="bg-BG" sz="2500" b="1" dirty="0" smtClean="0">
              <a:solidFill>
                <a:srgbClr val="7030A0"/>
              </a:solidFill>
              <a:latin typeface="Times New Roman" panose="02020603050405020304" pitchFamily="18" charset="0"/>
              <a:cs typeface="Times New Roman" panose="02020603050405020304" pitchFamily="18" charset="0"/>
            </a:endParaRPr>
          </a:p>
        </p:txBody>
      </p:sp>
      <p:sp>
        <p:nvSpPr>
          <p:cNvPr id="77827" name="Content Placeholder 2"/>
          <p:cNvSpPr>
            <a:spLocks noGrp="1"/>
          </p:cNvSpPr>
          <p:nvPr>
            <p:ph sz="quarter" idx="1"/>
          </p:nvPr>
        </p:nvSpPr>
        <p:spPr>
          <a:xfrm>
            <a:off x="520700" y="1674152"/>
            <a:ext cx="11671300" cy="4828248"/>
          </a:xfrm>
        </p:spPr>
        <p:txBody>
          <a:bodyPr>
            <a:normAutofit/>
          </a:bodyPr>
          <a:lstStyle/>
          <a:p>
            <a:pPr marL="457200" lvl="1" indent="0">
              <a:lnSpc>
                <a:spcPct val="100000"/>
              </a:lnSpc>
              <a:spcBef>
                <a:spcPts val="600"/>
              </a:spcBef>
              <a:buNone/>
            </a:pPr>
            <a:r>
              <a:rPr lang="bg-BG" sz="1800" dirty="0" smtClean="0">
                <a:latin typeface="Times New Roman" panose="02020603050405020304" pitchFamily="18" charset="0"/>
                <a:cs typeface="Times New Roman" panose="02020603050405020304" pitchFamily="18" charset="0"/>
              </a:rPr>
              <a:t>Подават в НАП следната информация:</a:t>
            </a:r>
          </a:p>
          <a:p>
            <a:pPr lvl="1">
              <a:lnSpc>
                <a:spcPct val="100000"/>
              </a:lnSpc>
              <a:spcBef>
                <a:spcPts val="600"/>
              </a:spcBef>
            </a:pPr>
            <a:r>
              <a:rPr lang="bg-BG" sz="1800" dirty="0" smtClean="0">
                <a:latin typeface="Times New Roman" panose="02020603050405020304" pitchFamily="18" charset="0"/>
                <a:cs typeface="Times New Roman" panose="02020603050405020304" pitchFamily="18" charset="0"/>
              </a:rPr>
              <a:t>Наименование </a:t>
            </a:r>
            <a:r>
              <a:rPr lang="bg-BG" sz="1800" dirty="0">
                <a:latin typeface="Times New Roman" panose="02020603050405020304" pitchFamily="18" charset="0"/>
                <a:cs typeface="Times New Roman" panose="02020603050405020304" pitchFamily="18" charset="0"/>
              </a:rPr>
              <a:t>на електронния магазин.</a:t>
            </a:r>
          </a:p>
          <a:p>
            <a:pPr lvl="1">
              <a:lnSpc>
                <a:spcPct val="100000"/>
              </a:lnSpc>
              <a:spcBef>
                <a:spcPts val="600"/>
              </a:spcBef>
            </a:pPr>
            <a:r>
              <a:rPr lang="bg-BG" sz="1800" dirty="0">
                <a:latin typeface="Times New Roman" panose="02020603050405020304" pitchFamily="18" charset="0"/>
                <a:cs typeface="Times New Roman" panose="02020603050405020304" pitchFamily="18" charset="0"/>
              </a:rPr>
              <a:t>Наименование на домейна на електронния магазин</a:t>
            </a:r>
            <a:r>
              <a:rPr lang="bg-BG" sz="1800" dirty="0" smtClean="0">
                <a:latin typeface="Times New Roman" panose="02020603050405020304" pitchFamily="18" charset="0"/>
                <a:cs typeface="Times New Roman" panose="02020603050405020304" pitchFamily="18" charset="0"/>
              </a:rPr>
              <a:t>.</a:t>
            </a:r>
          </a:p>
          <a:p>
            <a:pPr lvl="1">
              <a:lnSpc>
                <a:spcPct val="100000"/>
              </a:lnSpc>
              <a:spcBef>
                <a:spcPts val="600"/>
              </a:spcBef>
            </a:pPr>
            <a:r>
              <a:rPr lang="bg-BG" sz="1800" dirty="0" smtClean="0">
                <a:latin typeface="Times New Roman" panose="02020603050405020304" pitchFamily="18" charset="0"/>
                <a:cs typeface="Times New Roman" panose="02020603050405020304" pitchFamily="18" charset="0"/>
              </a:rPr>
              <a:t>Идентификационни данни за лицето</a:t>
            </a:r>
            <a:r>
              <a:rPr lang="bg-BG" sz="1800" dirty="0">
                <a:latin typeface="Times New Roman" panose="02020603050405020304" pitchFamily="18" charset="0"/>
                <a:cs typeface="Times New Roman" panose="02020603050405020304" pitchFamily="18" charset="0"/>
              </a:rPr>
              <a:t>, извършващо продажби  чрез електронния магазин</a:t>
            </a:r>
            <a:r>
              <a:rPr lang="bg-BG" sz="1800" dirty="0" smtClean="0">
                <a:latin typeface="Times New Roman" panose="02020603050405020304" pitchFamily="18" charset="0"/>
                <a:cs typeface="Times New Roman" panose="02020603050405020304" pitchFamily="18" charset="0"/>
              </a:rPr>
              <a:t> </a:t>
            </a:r>
          </a:p>
          <a:p>
            <a:pPr lvl="1">
              <a:lnSpc>
                <a:spcPct val="100000"/>
              </a:lnSpc>
              <a:spcBef>
                <a:spcPts val="600"/>
              </a:spcBef>
            </a:pPr>
            <a:r>
              <a:rPr lang="bg-BG" sz="1800" dirty="0">
                <a:latin typeface="Times New Roman" panose="02020603050405020304" pitchFamily="18" charset="0"/>
                <a:cs typeface="Times New Roman" panose="02020603050405020304" pitchFamily="18" charset="0"/>
              </a:rPr>
              <a:t>Продажбите се </a:t>
            </a:r>
            <a:r>
              <a:rPr lang="bg-BG" sz="1800" dirty="0" smtClean="0">
                <a:latin typeface="Times New Roman" panose="02020603050405020304" pitchFamily="18" charset="0"/>
                <a:cs typeface="Times New Roman" panose="02020603050405020304" pitchFamily="18" charset="0"/>
              </a:rPr>
              <a:t>извършват:</a:t>
            </a:r>
          </a:p>
          <a:p>
            <a:pPr lvl="2">
              <a:lnSpc>
                <a:spcPct val="100000"/>
              </a:lnSpc>
              <a:spcBef>
                <a:spcPts val="600"/>
              </a:spcBef>
            </a:pPr>
            <a:r>
              <a:rPr lang="bg-BG" sz="1800" dirty="0" smtClean="0">
                <a:latin typeface="Times New Roman" panose="02020603050405020304" pitchFamily="18" charset="0"/>
                <a:cs typeface="Times New Roman" panose="02020603050405020304" pitchFamily="18" charset="0"/>
              </a:rPr>
              <a:t>чрез ползване </a:t>
            </a:r>
            <a:r>
              <a:rPr lang="bg-BG" sz="1800" dirty="0">
                <a:latin typeface="Times New Roman" panose="02020603050405020304" pitchFamily="18" charset="0"/>
                <a:cs typeface="Times New Roman" panose="02020603050405020304" pitchFamily="18" charset="0"/>
              </a:rPr>
              <a:t>на </a:t>
            </a:r>
            <a:r>
              <a:rPr lang="bg-BG" sz="1800" dirty="0" smtClean="0">
                <a:latin typeface="Times New Roman" panose="02020603050405020304" pitchFamily="18" charset="0"/>
                <a:cs typeface="Times New Roman" panose="02020603050405020304" pitchFamily="18" charset="0"/>
              </a:rPr>
              <a:t>онлайн-платформа или </a:t>
            </a:r>
          </a:p>
          <a:p>
            <a:pPr lvl="2">
              <a:lnSpc>
                <a:spcPct val="100000"/>
              </a:lnSpc>
              <a:spcBef>
                <a:spcPts val="600"/>
              </a:spcBef>
            </a:pPr>
            <a:r>
              <a:rPr lang="bg-BG" sz="1800" dirty="0" smtClean="0">
                <a:latin typeface="Times New Roman" panose="02020603050405020304" pitchFamily="18" charset="0"/>
                <a:cs typeface="Times New Roman" panose="02020603050405020304" pitchFamily="18" charset="0"/>
              </a:rPr>
              <a:t>чрез собствен/нает </a:t>
            </a:r>
            <a:r>
              <a:rPr lang="bg-BG" sz="1800" dirty="0">
                <a:latin typeface="Times New Roman" panose="02020603050405020304" pitchFamily="18" charset="0"/>
                <a:cs typeface="Times New Roman" panose="02020603050405020304" pitchFamily="18" charset="0"/>
              </a:rPr>
              <a:t>електронен </a:t>
            </a:r>
            <a:r>
              <a:rPr lang="bg-BG" sz="1800" dirty="0" smtClean="0">
                <a:latin typeface="Times New Roman" panose="02020603050405020304" pitchFamily="18" charset="0"/>
                <a:cs typeface="Times New Roman" panose="02020603050405020304" pitchFamily="18" charset="0"/>
              </a:rPr>
              <a:t>магазин</a:t>
            </a:r>
          </a:p>
          <a:p>
            <a:pPr lvl="1">
              <a:lnSpc>
                <a:spcPct val="100000"/>
              </a:lnSpc>
              <a:spcBef>
                <a:spcPts val="600"/>
              </a:spcBef>
              <a:tabLst>
                <a:tab pos="1968500" algn="l"/>
              </a:tabLst>
            </a:pPr>
            <a:r>
              <a:rPr lang="bg-BG" sz="1800" dirty="0" smtClean="0">
                <a:latin typeface="Times New Roman" panose="02020603050405020304" pitchFamily="18" charset="0"/>
                <a:cs typeface="Times New Roman" panose="02020603050405020304" pitchFamily="18" charset="0"/>
              </a:rPr>
              <a:t>Къде е </a:t>
            </a:r>
            <a:r>
              <a:rPr lang="bg-BG" sz="1800" dirty="0" err="1" smtClean="0">
                <a:latin typeface="Times New Roman" panose="02020603050405020304" pitchFamily="18" charset="0"/>
                <a:cs typeface="Times New Roman" panose="02020603050405020304" pitchFamily="18" charset="0"/>
              </a:rPr>
              <a:t>хостван</a:t>
            </a:r>
            <a:r>
              <a:rPr lang="bg-BG" sz="1800" dirty="0" smtClean="0">
                <a:latin typeface="Times New Roman" panose="02020603050405020304" pitchFamily="18" charset="0"/>
                <a:cs typeface="Times New Roman" panose="02020603050405020304" pitchFamily="18" charset="0"/>
              </a:rPr>
              <a:t> електронният магазин </a:t>
            </a:r>
          </a:p>
          <a:p>
            <a:pPr lvl="1">
              <a:lnSpc>
                <a:spcPct val="100000"/>
              </a:lnSpc>
              <a:spcBef>
                <a:spcPts val="600"/>
              </a:spcBef>
              <a:tabLst>
                <a:tab pos="1968500" algn="l"/>
              </a:tabLst>
            </a:pPr>
            <a:r>
              <a:rPr lang="bg-BG" sz="1800" dirty="0" smtClean="0">
                <a:latin typeface="Times New Roman" panose="02020603050405020304" pitchFamily="18" charset="0"/>
                <a:cs typeface="Times New Roman" panose="02020603050405020304" pitchFamily="18" charset="0"/>
              </a:rPr>
              <a:t>Софтуер/и на електронния магазин – наименование и версия; </a:t>
            </a:r>
          </a:p>
          <a:p>
            <a:pPr lvl="1">
              <a:lnSpc>
                <a:spcPct val="100000"/>
              </a:lnSpc>
              <a:spcBef>
                <a:spcPts val="600"/>
              </a:spcBef>
              <a:tabLst>
                <a:tab pos="1968500" algn="l"/>
              </a:tabLst>
            </a:pPr>
            <a:r>
              <a:rPr lang="bg-BG" sz="1800" dirty="0" smtClean="0">
                <a:latin typeface="Times New Roman" panose="02020603050405020304" pitchFamily="18" charset="0"/>
                <a:cs typeface="Times New Roman" panose="02020603050405020304" pitchFamily="18" charset="0"/>
              </a:rPr>
              <a:t>Информация относно БД </a:t>
            </a:r>
            <a:endParaRPr lang="bg-BG" sz="1800" dirty="0">
              <a:latin typeface="Times New Roman" panose="02020603050405020304" pitchFamily="18" charset="0"/>
              <a:cs typeface="Times New Roman" panose="02020603050405020304" pitchFamily="18" charset="0"/>
            </a:endParaRPr>
          </a:p>
          <a:p>
            <a:pPr lvl="1">
              <a:lnSpc>
                <a:spcPct val="100000"/>
              </a:lnSpc>
              <a:spcBef>
                <a:spcPts val="600"/>
              </a:spcBef>
            </a:pPr>
            <a:r>
              <a:rPr lang="bg-BG" sz="1800" dirty="0" smtClean="0">
                <a:latin typeface="Times New Roman" panose="02020603050405020304" pitchFamily="18" charset="0"/>
                <a:cs typeface="Times New Roman" panose="02020603050405020304" pitchFamily="18" charset="0"/>
              </a:rPr>
              <a:t>Информация относно поддръжката на сайта на електронния магазин</a:t>
            </a:r>
          </a:p>
          <a:p>
            <a:pPr lvl="1">
              <a:lnSpc>
                <a:spcPct val="100000"/>
              </a:lnSpc>
              <a:spcBef>
                <a:spcPts val="600"/>
              </a:spcBef>
            </a:pPr>
            <a:r>
              <a:rPr lang="bg-BG" sz="1800" dirty="0" smtClean="0">
                <a:latin typeface="Times New Roman" panose="02020603050405020304" pitchFamily="18" charset="0"/>
                <a:cs typeface="Times New Roman" panose="02020603050405020304" pitchFamily="18" charset="0"/>
              </a:rPr>
              <a:t>Вид на продаваните стоки и/или услуги (по кратка номенклатура)</a:t>
            </a:r>
            <a:endParaRPr lang="bg-BG"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43550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476250"/>
            <a:ext cx="10957984" cy="609600"/>
          </a:xfrm>
        </p:spPr>
        <p:txBody>
          <a:bodyPr>
            <a:normAutofit/>
          </a:bodyPr>
          <a:lstStyle/>
          <a:p>
            <a:pPr algn="ctr">
              <a:tabLst>
                <a:tab pos="361950" algn="l"/>
              </a:tabLst>
            </a:pPr>
            <a:endParaRPr lang="bg-BG" altLang="bg-BG" sz="3200" b="1" dirty="0">
              <a:latin typeface="Times New Roman" panose="02020603050405020304" pitchFamily="18" charset="0"/>
              <a:cs typeface="Times New Roman" panose="02020603050405020304" pitchFamily="18" charset="0"/>
            </a:endParaRPr>
          </a:p>
        </p:txBody>
      </p:sp>
      <p:sp>
        <p:nvSpPr>
          <p:cNvPr id="47108" name="Rectangle 3"/>
          <p:cNvSpPr>
            <a:spLocks noGrp="1" noChangeArrowheads="1"/>
          </p:cNvSpPr>
          <p:nvPr>
            <p:ph idx="4294967295"/>
          </p:nvPr>
        </p:nvSpPr>
        <p:spPr>
          <a:xfrm>
            <a:off x="2446867" y="3611564"/>
            <a:ext cx="8919633" cy="1978025"/>
          </a:xfrm>
        </p:spPr>
        <p:txBody>
          <a:bodyPr>
            <a:normAutofit lnSpcReduction="10000"/>
          </a:bodyPr>
          <a:lstStyle/>
          <a:p>
            <a:pPr algn="ctr" eaLnBrk="1" hangingPunct="1">
              <a:buFont typeface="Wingdings" pitchFamily="2" charset="2"/>
              <a:buNone/>
              <a:defRPr/>
            </a:pPr>
            <a:endParaRPr lang="bg-BG" sz="3400" dirty="0" smtClean="0">
              <a:solidFill>
                <a:schemeClr val="folHlink"/>
              </a:solidFill>
            </a:endParaRPr>
          </a:p>
          <a:p>
            <a:pPr algn="ctr" eaLnBrk="1" hangingPunct="1">
              <a:buFont typeface="Wingdings" pitchFamily="2" charset="2"/>
              <a:buNone/>
              <a:defRPr/>
            </a:pPr>
            <a:endParaRPr lang="bg-BG" sz="3400" dirty="0" smtClean="0">
              <a:solidFill>
                <a:schemeClr val="folHlink"/>
              </a:solidFill>
            </a:endParaRPr>
          </a:p>
          <a:p>
            <a:pPr algn="ctr" eaLnBrk="1" hangingPunct="1">
              <a:buFont typeface="Wingdings" pitchFamily="2" charset="2"/>
              <a:buNone/>
              <a:defRPr/>
            </a:pPr>
            <a:endParaRPr lang="bg-BG" b="1" dirty="0" smtClean="0">
              <a:solidFill>
                <a:srgbClr val="006600"/>
              </a:solidFill>
            </a:endParaRPr>
          </a:p>
          <a:p>
            <a:pPr marL="0" indent="0" algn="ctr" fontAlgn="auto">
              <a:lnSpc>
                <a:spcPct val="100000"/>
              </a:lnSpc>
              <a:spcBef>
                <a:spcPct val="0"/>
              </a:spcBef>
              <a:spcAft>
                <a:spcPts val="0"/>
              </a:spcAft>
              <a:buNone/>
              <a:tabLst>
                <a:tab pos="361950" algn="l"/>
              </a:tabLst>
              <a:defRPr/>
            </a:pPr>
            <a:r>
              <a:rPr lang="bg-BG" sz="3200" b="1" dirty="0">
                <a:latin typeface="Times New Roman" panose="02020603050405020304" pitchFamily="18" charset="0"/>
                <a:ea typeface="+mj-ea"/>
                <a:cs typeface="Times New Roman" panose="02020603050405020304" pitchFamily="18" charset="0"/>
              </a:rPr>
              <a:t>БЛАГОДАРЯ  ЗА  ВНИМАНИЕТО!</a:t>
            </a:r>
          </a:p>
          <a:p>
            <a:pPr algn="r" eaLnBrk="1" hangingPunct="1">
              <a:buFont typeface="Wingdings" pitchFamily="2" charset="2"/>
              <a:buNone/>
              <a:defRPr/>
            </a:pPr>
            <a:endParaRPr lang="bg-BG" b="1" dirty="0" smtClean="0">
              <a:solidFill>
                <a:schemeClr val="tx2"/>
              </a:solidFill>
            </a:endParaRPr>
          </a:p>
          <a:p>
            <a:pPr eaLnBrk="1" hangingPunct="1">
              <a:defRPr/>
            </a:pPr>
            <a:endParaRPr lang="bg-BG" sz="3900" dirty="0" smtClean="0"/>
          </a:p>
        </p:txBody>
      </p:sp>
      <p:sp>
        <p:nvSpPr>
          <p:cNvPr id="22532" name="Rectangle 4"/>
          <p:cNvSpPr>
            <a:spLocks noChangeArrowheads="1"/>
          </p:cNvSpPr>
          <p:nvPr/>
        </p:nvSpPr>
        <p:spPr bwMode="auto">
          <a:xfrm>
            <a:off x="2446867" y="1268414"/>
            <a:ext cx="9601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spcAft>
                <a:spcPct val="40000"/>
              </a:spcAft>
              <a:buClr>
                <a:srgbClr val="170585"/>
              </a:buClr>
              <a:buSzPct val="90000"/>
              <a:buFont typeface="Wingdings" pitchFamily="2" charset="2"/>
              <a:buChar char="ü"/>
              <a:defRPr sz="2800">
                <a:solidFill>
                  <a:srgbClr val="170587"/>
                </a:solidFill>
                <a:latin typeface="Times New Roman" pitchFamily="18" charset="0"/>
              </a:defRPr>
            </a:lvl1pPr>
            <a:lvl2pPr marL="742950" indent="-285750">
              <a:spcBef>
                <a:spcPct val="20000"/>
              </a:spcBef>
              <a:spcAft>
                <a:spcPct val="40000"/>
              </a:spcAft>
              <a:buClr>
                <a:srgbClr val="170585"/>
              </a:buClr>
              <a:buFont typeface="Wingdings" pitchFamily="2" charset="2"/>
              <a:buChar char="§"/>
              <a:defRPr sz="2400">
                <a:solidFill>
                  <a:srgbClr val="170587"/>
                </a:solidFill>
                <a:latin typeface="Times New Roman" pitchFamily="18" charset="0"/>
              </a:defRPr>
            </a:lvl2pPr>
            <a:lvl3pPr marL="1143000" indent="-228600">
              <a:spcBef>
                <a:spcPct val="20000"/>
              </a:spcBef>
              <a:spcAft>
                <a:spcPct val="40000"/>
              </a:spcAft>
              <a:buClr>
                <a:srgbClr val="170585"/>
              </a:buClr>
              <a:buFont typeface="Times New Roman" pitchFamily="18" charset="0"/>
              <a:buChar char="–"/>
              <a:defRPr sz="2200">
                <a:solidFill>
                  <a:srgbClr val="170587"/>
                </a:solidFill>
                <a:latin typeface="Times New Roman" pitchFamily="18" charset="0"/>
              </a:defRPr>
            </a:lvl3pPr>
            <a:lvl4pPr marL="1600200" indent="-228600">
              <a:spcBef>
                <a:spcPct val="20000"/>
              </a:spcBef>
              <a:buChar char="–"/>
              <a:defRPr sz="2000">
                <a:solidFill>
                  <a:srgbClr val="4A4A9E"/>
                </a:solidFill>
                <a:latin typeface="Verdana" pitchFamily="34" charset="0"/>
              </a:defRPr>
            </a:lvl4pPr>
            <a:lvl5pPr marL="2057400" indent="-228600">
              <a:spcBef>
                <a:spcPct val="20000"/>
              </a:spcBef>
              <a:buChar char="•"/>
              <a:defRPr sz="2000">
                <a:solidFill>
                  <a:srgbClr val="4A4A9E"/>
                </a:solidFill>
                <a:latin typeface="Verdana" pitchFamily="34" charset="0"/>
              </a:defRPr>
            </a:lvl5pPr>
            <a:lvl6pPr marL="2514600" indent="-228600" eaLnBrk="0" fontAlgn="base" hangingPunct="0">
              <a:spcBef>
                <a:spcPct val="20000"/>
              </a:spcBef>
              <a:spcAft>
                <a:spcPct val="0"/>
              </a:spcAft>
              <a:buChar char="•"/>
              <a:defRPr sz="2000">
                <a:solidFill>
                  <a:srgbClr val="4A4A9E"/>
                </a:solidFill>
                <a:latin typeface="Verdana" pitchFamily="34" charset="0"/>
              </a:defRPr>
            </a:lvl6pPr>
            <a:lvl7pPr marL="2971800" indent="-228600" eaLnBrk="0" fontAlgn="base" hangingPunct="0">
              <a:spcBef>
                <a:spcPct val="20000"/>
              </a:spcBef>
              <a:spcAft>
                <a:spcPct val="0"/>
              </a:spcAft>
              <a:buChar char="•"/>
              <a:defRPr sz="2000">
                <a:solidFill>
                  <a:srgbClr val="4A4A9E"/>
                </a:solidFill>
                <a:latin typeface="Verdana" pitchFamily="34" charset="0"/>
              </a:defRPr>
            </a:lvl7pPr>
            <a:lvl8pPr marL="3429000" indent="-228600" eaLnBrk="0" fontAlgn="base" hangingPunct="0">
              <a:spcBef>
                <a:spcPct val="20000"/>
              </a:spcBef>
              <a:spcAft>
                <a:spcPct val="0"/>
              </a:spcAft>
              <a:buChar char="•"/>
              <a:defRPr sz="2000">
                <a:solidFill>
                  <a:srgbClr val="4A4A9E"/>
                </a:solidFill>
                <a:latin typeface="Verdana" pitchFamily="34" charset="0"/>
              </a:defRPr>
            </a:lvl8pPr>
            <a:lvl9pPr marL="3886200" indent="-228600" eaLnBrk="0" fontAlgn="base" hangingPunct="0">
              <a:spcBef>
                <a:spcPct val="20000"/>
              </a:spcBef>
              <a:spcAft>
                <a:spcPct val="0"/>
              </a:spcAft>
              <a:buChar char="•"/>
              <a:defRPr sz="2000">
                <a:solidFill>
                  <a:srgbClr val="4A4A9E"/>
                </a:solidFill>
                <a:latin typeface="Verdana" pitchFamily="34" charset="0"/>
              </a:defRPr>
            </a:lvl9pPr>
          </a:lstStyle>
          <a:p>
            <a:pPr eaLnBrk="1" hangingPunct="1">
              <a:spcAft>
                <a:spcPct val="0"/>
              </a:spcAft>
              <a:buClr>
                <a:schemeClr val="tx2"/>
              </a:buClr>
              <a:buSzPct val="70000"/>
              <a:buFont typeface="Wingdings" pitchFamily="2" charset="2"/>
              <a:buChar char="l"/>
            </a:pPr>
            <a:endParaRPr lang="bg-BG" altLang="bg-BG" sz="3000">
              <a:solidFill>
                <a:schemeClr val="tx1"/>
              </a:solidFill>
              <a:latin typeface="Calibri" pitchFamily="34" charset="0"/>
            </a:endParaRPr>
          </a:p>
        </p:txBody>
      </p:sp>
      <p:pic>
        <p:nvPicPr>
          <p:cNvPr id="22533" name="Picture 6" descr="q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4418">
            <a:off x="4906632" y="1593077"/>
            <a:ext cx="2215316"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40000"/>
              </a:spcAft>
              <a:buClr>
                <a:srgbClr val="170585"/>
              </a:buClr>
              <a:buSzPct val="90000"/>
              <a:buFont typeface="Wingdings" pitchFamily="2" charset="2"/>
              <a:buChar char="ü"/>
              <a:defRPr sz="2800">
                <a:solidFill>
                  <a:srgbClr val="170587"/>
                </a:solidFill>
                <a:latin typeface="Times New Roman" pitchFamily="18" charset="0"/>
              </a:defRPr>
            </a:lvl1pPr>
            <a:lvl2pPr marL="742950" indent="-285750">
              <a:spcBef>
                <a:spcPct val="20000"/>
              </a:spcBef>
              <a:spcAft>
                <a:spcPct val="40000"/>
              </a:spcAft>
              <a:buClr>
                <a:srgbClr val="170585"/>
              </a:buClr>
              <a:buFont typeface="Wingdings" pitchFamily="2" charset="2"/>
              <a:buChar char="§"/>
              <a:defRPr sz="2400">
                <a:solidFill>
                  <a:srgbClr val="170587"/>
                </a:solidFill>
                <a:latin typeface="Times New Roman" pitchFamily="18" charset="0"/>
              </a:defRPr>
            </a:lvl2pPr>
            <a:lvl3pPr marL="1143000" indent="-228600">
              <a:spcBef>
                <a:spcPct val="20000"/>
              </a:spcBef>
              <a:spcAft>
                <a:spcPct val="40000"/>
              </a:spcAft>
              <a:buClr>
                <a:srgbClr val="170585"/>
              </a:buClr>
              <a:buFont typeface="Times New Roman" pitchFamily="18" charset="0"/>
              <a:buChar char="–"/>
              <a:defRPr sz="2200">
                <a:solidFill>
                  <a:srgbClr val="170587"/>
                </a:solidFill>
                <a:latin typeface="Times New Roman" pitchFamily="18" charset="0"/>
              </a:defRPr>
            </a:lvl3pPr>
            <a:lvl4pPr marL="1600200" indent="-228600">
              <a:spcBef>
                <a:spcPct val="20000"/>
              </a:spcBef>
              <a:buChar char="–"/>
              <a:defRPr sz="2000">
                <a:solidFill>
                  <a:srgbClr val="4A4A9E"/>
                </a:solidFill>
                <a:latin typeface="Verdana" pitchFamily="34" charset="0"/>
              </a:defRPr>
            </a:lvl4pPr>
            <a:lvl5pPr marL="2057400" indent="-228600">
              <a:spcBef>
                <a:spcPct val="20000"/>
              </a:spcBef>
              <a:buChar char="•"/>
              <a:defRPr sz="2000">
                <a:solidFill>
                  <a:srgbClr val="4A4A9E"/>
                </a:solidFill>
                <a:latin typeface="Verdana" pitchFamily="34" charset="0"/>
              </a:defRPr>
            </a:lvl5pPr>
            <a:lvl6pPr marL="2514600" indent="-228600" eaLnBrk="0" fontAlgn="base" hangingPunct="0">
              <a:spcBef>
                <a:spcPct val="20000"/>
              </a:spcBef>
              <a:spcAft>
                <a:spcPct val="0"/>
              </a:spcAft>
              <a:buChar char="•"/>
              <a:defRPr sz="2000">
                <a:solidFill>
                  <a:srgbClr val="4A4A9E"/>
                </a:solidFill>
                <a:latin typeface="Verdana" pitchFamily="34" charset="0"/>
              </a:defRPr>
            </a:lvl6pPr>
            <a:lvl7pPr marL="2971800" indent="-228600" eaLnBrk="0" fontAlgn="base" hangingPunct="0">
              <a:spcBef>
                <a:spcPct val="20000"/>
              </a:spcBef>
              <a:spcAft>
                <a:spcPct val="0"/>
              </a:spcAft>
              <a:buChar char="•"/>
              <a:defRPr sz="2000">
                <a:solidFill>
                  <a:srgbClr val="4A4A9E"/>
                </a:solidFill>
                <a:latin typeface="Verdana" pitchFamily="34" charset="0"/>
              </a:defRPr>
            </a:lvl7pPr>
            <a:lvl8pPr marL="3429000" indent="-228600" eaLnBrk="0" fontAlgn="base" hangingPunct="0">
              <a:spcBef>
                <a:spcPct val="20000"/>
              </a:spcBef>
              <a:spcAft>
                <a:spcPct val="0"/>
              </a:spcAft>
              <a:buChar char="•"/>
              <a:defRPr sz="2000">
                <a:solidFill>
                  <a:srgbClr val="4A4A9E"/>
                </a:solidFill>
                <a:latin typeface="Verdana" pitchFamily="34" charset="0"/>
              </a:defRPr>
            </a:lvl8pPr>
            <a:lvl9pPr marL="3886200" indent="-228600" eaLnBrk="0" fontAlgn="base" hangingPunct="0">
              <a:spcBef>
                <a:spcPct val="20000"/>
              </a:spcBef>
              <a:spcAft>
                <a:spcPct val="0"/>
              </a:spcAft>
              <a:buChar char="•"/>
              <a:defRPr sz="2000">
                <a:solidFill>
                  <a:srgbClr val="4A4A9E"/>
                </a:solidFill>
                <a:latin typeface="Verdana" pitchFamily="34" charset="0"/>
              </a:defRPr>
            </a:lvl9pPr>
          </a:lstStyle>
          <a:p>
            <a:pPr>
              <a:spcBef>
                <a:spcPct val="0"/>
              </a:spcBef>
              <a:spcAft>
                <a:spcPct val="0"/>
              </a:spcAft>
              <a:buClrTx/>
              <a:buSzTx/>
              <a:buFontTx/>
              <a:buNone/>
            </a:pPr>
            <a:fld id="{F310142A-31B1-4582-85ED-11AF3E3D09E1}" type="slidenum">
              <a:rPr lang="en-GB" altLang="bg-BG" sz="1200">
                <a:solidFill>
                  <a:srgbClr val="4A4A9E"/>
                </a:solidFill>
                <a:latin typeface="Verdana" pitchFamily="34" charset="0"/>
              </a:rPr>
              <a:pPr>
                <a:spcBef>
                  <a:spcPct val="0"/>
                </a:spcBef>
                <a:spcAft>
                  <a:spcPct val="0"/>
                </a:spcAft>
                <a:buClrTx/>
                <a:buSzTx/>
                <a:buFontTx/>
                <a:buNone/>
              </a:pPr>
              <a:t>11</a:t>
            </a:fld>
            <a:endParaRPr lang="en-GB" altLang="bg-BG" sz="1200">
              <a:solidFill>
                <a:srgbClr val="4A4A9E"/>
              </a:solidFill>
              <a:latin typeface="Verdana" pitchFamily="34" charset="0"/>
            </a:endParaRPr>
          </a:p>
        </p:txBody>
      </p:sp>
    </p:spTree>
    <p:extLst>
      <p:ext uri="{BB962C8B-B14F-4D97-AF65-F5344CB8AC3E}">
        <p14:creationId xmlns:p14="http://schemas.microsoft.com/office/powerpoint/2010/main" val="34744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лавие 1"/>
          <p:cNvSpPr>
            <a:spLocks noGrp="1"/>
          </p:cNvSpPr>
          <p:nvPr>
            <p:ph type="title"/>
          </p:nvPr>
        </p:nvSpPr>
        <p:spPr>
          <a:xfrm>
            <a:off x="2734491" y="428625"/>
            <a:ext cx="8962208" cy="763588"/>
          </a:xfrm>
        </p:spPr>
        <p:txBody>
          <a:bodyPr>
            <a:noAutofit/>
          </a:bodyPr>
          <a:lstStyle/>
          <a:p>
            <a:pPr algn="just" eaLnBrk="1" hangingPunct="1"/>
            <a:r>
              <a:rPr lang="bg-BG" altLang="bg-BG" sz="3600" b="1" dirty="0" smtClean="0">
                <a:solidFill>
                  <a:srgbClr val="002060"/>
                </a:solidFill>
                <a:latin typeface="Times New Roman" panose="02020603050405020304" pitchFamily="18" charset="0"/>
                <a:cs typeface="Times New Roman" panose="02020603050405020304" pitchFamily="18" charset="0"/>
              </a:rPr>
              <a:t>Промени в Наредба № Н-18</a:t>
            </a:r>
          </a:p>
        </p:txBody>
      </p:sp>
      <p:sp>
        <p:nvSpPr>
          <p:cNvPr id="24579" name="Контейнер за съдържание 3"/>
          <p:cNvSpPr>
            <a:spLocks noGrp="1"/>
          </p:cNvSpPr>
          <p:nvPr>
            <p:ph sz="quarter" idx="1"/>
          </p:nvPr>
        </p:nvSpPr>
        <p:spPr>
          <a:xfrm>
            <a:off x="2804160" y="1578077"/>
            <a:ext cx="9097857" cy="3960573"/>
          </a:xfrm>
        </p:spPr>
        <p:txBody>
          <a:bodyPr>
            <a:normAutofit fontScale="25000" lnSpcReduction="20000"/>
          </a:bodyPr>
          <a:lstStyle/>
          <a:p>
            <a:pPr algn="just" eaLnBrk="1" hangingPunct="1">
              <a:lnSpc>
                <a:spcPct val="120000"/>
              </a:lnSpc>
              <a:spcBef>
                <a:spcPct val="0"/>
              </a:spcBef>
              <a:buFont typeface="Wingdings" panose="05000000000000000000" pitchFamily="2" charset="2"/>
              <a:buChar char="Ø"/>
            </a:pPr>
            <a:r>
              <a:rPr lang="bg-BG" sz="6400" dirty="0" smtClean="0">
                <a:solidFill>
                  <a:schemeClr val="accent5">
                    <a:lumMod val="75000"/>
                  </a:schemeClr>
                </a:solidFill>
                <a:latin typeface="Times New Roman" panose="02020603050405020304" pitchFamily="18" charset="0"/>
                <a:cs typeface="Times New Roman" panose="02020603050405020304" pitchFamily="18" charset="0"/>
              </a:rPr>
              <a:t>Промени, свързани с реда за извършване на сторно операции</a:t>
            </a:r>
          </a:p>
          <a:p>
            <a:pPr marL="0" indent="0" algn="just" eaLnBrk="1" hangingPunct="1">
              <a:lnSpc>
                <a:spcPct val="120000"/>
              </a:lnSpc>
              <a:spcBef>
                <a:spcPct val="0"/>
              </a:spcBef>
              <a:buNone/>
            </a:pPr>
            <a:endParaRPr lang="bg-BG" sz="6400" dirty="0"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20000"/>
              </a:lnSpc>
              <a:spcBef>
                <a:spcPct val="0"/>
              </a:spcBef>
              <a:buFont typeface="Wingdings" panose="05000000000000000000" pitchFamily="2" charset="2"/>
              <a:buChar char="Ø"/>
            </a:pPr>
            <a:r>
              <a:rPr lang="en-US" sz="6400" dirty="0" smtClean="0">
                <a:solidFill>
                  <a:schemeClr val="accent5">
                    <a:lumMod val="75000"/>
                  </a:schemeClr>
                </a:solidFill>
                <a:latin typeface="Times New Roman" panose="02020603050405020304" pitchFamily="18" charset="0"/>
                <a:cs typeface="Times New Roman" panose="02020603050405020304" pitchFamily="18" charset="0"/>
              </a:rPr>
              <a:t> </a:t>
            </a:r>
            <a:r>
              <a:rPr lang="bg-BG" sz="6400" dirty="0" smtClean="0">
                <a:solidFill>
                  <a:schemeClr val="accent5">
                    <a:lumMod val="75000"/>
                  </a:schemeClr>
                </a:solidFill>
                <a:latin typeface="Times New Roman" panose="02020603050405020304" pitchFamily="18" charset="0"/>
                <a:cs typeface="Times New Roman" panose="02020603050405020304" pitchFamily="18" charset="0"/>
              </a:rPr>
              <a:t>Промени във връзка с реда за издаване и отнемане на разрешения за техническо обслужване и ремонт на ФУ и ИАСУТД</a:t>
            </a:r>
          </a:p>
          <a:p>
            <a:pPr algn="just">
              <a:lnSpc>
                <a:spcPct val="120000"/>
              </a:lnSpc>
              <a:spcBef>
                <a:spcPct val="0"/>
              </a:spcBef>
              <a:buFont typeface="Wingdings" panose="05000000000000000000" pitchFamily="2" charset="2"/>
              <a:buChar char="Ø"/>
            </a:pPr>
            <a:endParaRPr lang="bg-BG" sz="6400" dirty="0"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20000"/>
              </a:lnSpc>
              <a:spcBef>
                <a:spcPct val="0"/>
              </a:spcBef>
              <a:buFont typeface="Wingdings" panose="05000000000000000000" pitchFamily="2" charset="2"/>
              <a:buChar char="Ø"/>
            </a:pPr>
            <a:r>
              <a:rPr lang="bg-BG" sz="6400" dirty="0" smtClean="0">
                <a:solidFill>
                  <a:schemeClr val="accent5">
                    <a:lumMod val="75000"/>
                  </a:schemeClr>
                </a:solidFill>
                <a:latin typeface="Times New Roman" panose="02020603050405020304" pitchFamily="18" charset="0"/>
                <a:cs typeface="Times New Roman" panose="02020603050405020304" pitchFamily="18" charset="0"/>
              </a:rPr>
              <a:t> Въвеждане на изисквания към софтуерите за управление на продажби в търговски обекти  и  свързаността им с фискални устройства </a:t>
            </a:r>
          </a:p>
          <a:p>
            <a:pPr algn="just">
              <a:lnSpc>
                <a:spcPct val="120000"/>
              </a:lnSpc>
              <a:spcBef>
                <a:spcPct val="0"/>
              </a:spcBef>
              <a:buFont typeface="Wingdings" panose="05000000000000000000" pitchFamily="2" charset="2"/>
              <a:buChar char="Ø"/>
            </a:pPr>
            <a:endParaRPr lang="bg-BG" sz="6400" dirty="0"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20000"/>
              </a:lnSpc>
              <a:spcBef>
                <a:spcPct val="0"/>
              </a:spcBef>
              <a:buFont typeface="Wingdings" panose="05000000000000000000" pitchFamily="2" charset="2"/>
              <a:buChar char="Ø"/>
            </a:pPr>
            <a:r>
              <a:rPr lang="bg-BG" sz="6400" dirty="0" smtClean="0">
                <a:solidFill>
                  <a:schemeClr val="accent5">
                    <a:lumMod val="75000"/>
                  </a:schemeClr>
                </a:solidFill>
                <a:latin typeface="Times New Roman" panose="02020603050405020304" pitchFamily="18" charset="0"/>
                <a:cs typeface="Times New Roman" panose="02020603050405020304" pitchFamily="18" charset="0"/>
              </a:rPr>
              <a:t>Въвеждане на изисквания към  производителите и разпространителите на софтуер за управление на продажби в търговски обект</a:t>
            </a:r>
          </a:p>
          <a:p>
            <a:pPr marL="0" indent="0" algn="just">
              <a:lnSpc>
                <a:spcPct val="120000"/>
              </a:lnSpc>
              <a:spcBef>
                <a:spcPct val="0"/>
              </a:spcBef>
              <a:buNone/>
            </a:pPr>
            <a:endParaRPr lang="bg-BG" sz="6400" dirty="0"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20000"/>
              </a:lnSpc>
              <a:spcBef>
                <a:spcPct val="0"/>
              </a:spcBef>
              <a:buFont typeface="Wingdings" panose="05000000000000000000" pitchFamily="2" charset="2"/>
              <a:buChar char="Ø"/>
            </a:pPr>
            <a:r>
              <a:rPr lang="bg-BG" sz="6400" dirty="0" smtClean="0">
                <a:solidFill>
                  <a:schemeClr val="accent5">
                    <a:lumMod val="75000"/>
                  </a:schemeClr>
                </a:solidFill>
                <a:latin typeface="Times New Roman" panose="02020603050405020304" pitchFamily="18" charset="0"/>
                <a:cs typeface="Times New Roman" panose="02020603050405020304" pitchFamily="18" charset="0"/>
              </a:rPr>
              <a:t>Въвеждане на изисквания към лицата, които използват софтуер за управление на продажби в търговските обекти </a:t>
            </a:r>
          </a:p>
          <a:p>
            <a:pPr marL="0" indent="0" algn="just">
              <a:lnSpc>
                <a:spcPct val="120000"/>
              </a:lnSpc>
              <a:spcBef>
                <a:spcPct val="0"/>
              </a:spcBef>
              <a:buNone/>
            </a:pPr>
            <a:endParaRPr lang="bg-BG" sz="6400" dirty="0"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20000"/>
              </a:lnSpc>
              <a:spcBef>
                <a:spcPct val="0"/>
              </a:spcBef>
              <a:buFont typeface="Wingdings" panose="05000000000000000000" pitchFamily="2" charset="2"/>
              <a:buChar char="Ø"/>
            </a:pPr>
            <a:r>
              <a:rPr lang="bg-BG" sz="6400" dirty="0" smtClean="0">
                <a:solidFill>
                  <a:schemeClr val="accent5">
                    <a:lumMod val="75000"/>
                  </a:schemeClr>
                </a:solidFill>
                <a:latin typeface="Times New Roman" panose="02020603050405020304" pitchFamily="18" charset="0"/>
                <a:cs typeface="Times New Roman" panose="02020603050405020304" pitchFamily="18" charset="0"/>
              </a:rPr>
              <a:t>Въвеждане на изисквания към лицата, които извършват продажби чрез електронен магазин </a:t>
            </a:r>
          </a:p>
          <a:p>
            <a:pPr algn="just">
              <a:lnSpc>
                <a:spcPct val="120000"/>
              </a:lnSpc>
              <a:spcBef>
                <a:spcPct val="0"/>
              </a:spcBef>
              <a:buFont typeface="Wingdings" panose="05000000000000000000" pitchFamily="2" charset="2"/>
              <a:buChar char="Ø"/>
            </a:pPr>
            <a:endParaRPr lang="bg-BG" sz="5600" dirty="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20000"/>
              </a:lnSpc>
              <a:spcBef>
                <a:spcPct val="0"/>
              </a:spcBef>
              <a:buFont typeface="Wingdings" panose="05000000000000000000" pitchFamily="2" charset="2"/>
              <a:buChar char="Ø"/>
            </a:pPr>
            <a:endParaRPr lang="bg-BG" sz="5500" dirty="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20000"/>
              </a:lnSpc>
              <a:spcBef>
                <a:spcPct val="0"/>
              </a:spcBef>
              <a:buFont typeface="Wingdings" panose="05000000000000000000" pitchFamily="2" charset="2"/>
              <a:buChar char="Ø"/>
            </a:pPr>
            <a:endParaRPr lang="bg-BG" sz="5400" dirty="0" smtClean="0"/>
          </a:p>
          <a:p>
            <a:pPr eaLnBrk="1" hangingPunct="1">
              <a:spcBef>
                <a:spcPct val="0"/>
              </a:spcBef>
              <a:buFont typeface="Wingdings 2" pitchFamily="18" charset="2"/>
              <a:buNone/>
            </a:pPr>
            <a:endParaRPr lang="bg-BG" sz="5400" dirty="0" smtClean="0"/>
          </a:p>
          <a:p>
            <a:pPr eaLnBrk="1" hangingPunct="1">
              <a:spcBef>
                <a:spcPct val="0"/>
              </a:spcBef>
              <a:buFont typeface="Wingdings 2" pitchFamily="18" charset="2"/>
              <a:buNone/>
            </a:pPr>
            <a:r>
              <a:rPr lang="bg-BG" sz="5400" i="1" dirty="0" smtClean="0"/>
              <a:t> </a:t>
            </a:r>
            <a:endParaRPr lang="bg-BG" sz="5400" dirty="0" smtClean="0"/>
          </a:p>
          <a:p>
            <a:pPr eaLnBrk="1" hangingPunct="1">
              <a:spcBef>
                <a:spcPct val="0"/>
              </a:spcBef>
              <a:buFont typeface="Wingdings 2" pitchFamily="18" charset="2"/>
              <a:buNone/>
            </a:pPr>
            <a:endParaRPr lang="ru-RU" altLang="bg-BG" sz="5400" dirty="0" smtClean="0"/>
          </a:p>
          <a:p>
            <a:pPr eaLnBrk="1" hangingPunct="1">
              <a:spcBef>
                <a:spcPct val="0"/>
              </a:spcBef>
              <a:buFont typeface="Wingdings 2" pitchFamily="18" charset="2"/>
              <a:buNone/>
            </a:pPr>
            <a:endParaRPr lang="bg-BG" altLang="bg-BG" sz="5400" dirty="0" smtClean="0"/>
          </a:p>
          <a:p>
            <a:pPr eaLnBrk="1" hangingPunct="1">
              <a:spcBef>
                <a:spcPct val="0"/>
              </a:spcBef>
              <a:buFont typeface="Wingdings 2" pitchFamily="18" charset="2"/>
              <a:buNone/>
            </a:pPr>
            <a:endParaRPr lang="bg-BG" altLang="bg-BG" sz="5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374875" y="356122"/>
            <a:ext cx="9750528" cy="1080792"/>
          </a:xfrm>
        </p:spPr>
        <p:txBody>
          <a:bodyPr>
            <a:noAutofit/>
          </a:bodyPr>
          <a:lstStyle/>
          <a:p>
            <a:pPr lvl="0" algn="just">
              <a:lnSpc>
                <a:spcPct val="120000"/>
              </a:lnSpc>
            </a:pPr>
            <a:r>
              <a:rPr lang="bg-BG" sz="2600" b="1" dirty="0">
                <a:solidFill>
                  <a:srgbClr val="002060"/>
                </a:solidFill>
                <a:latin typeface="Times New Roman" panose="02020603050405020304" pitchFamily="18" charset="0"/>
                <a:cs typeface="Times New Roman" panose="02020603050405020304" pitchFamily="18" charset="0"/>
              </a:rPr>
              <a:t>Промени, свързани с реда за извършване на сторно операции</a:t>
            </a:r>
          </a:p>
        </p:txBody>
      </p:sp>
      <p:sp>
        <p:nvSpPr>
          <p:cNvPr id="77827" name="Content Placeholder 2"/>
          <p:cNvSpPr>
            <a:spLocks noGrp="1"/>
          </p:cNvSpPr>
          <p:nvPr>
            <p:ph sz="quarter" idx="1"/>
          </p:nvPr>
        </p:nvSpPr>
        <p:spPr>
          <a:xfrm>
            <a:off x="1674573" y="1345474"/>
            <a:ext cx="9964432" cy="4679453"/>
          </a:xfrm>
        </p:spPr>
        <p:txBody>
          <a:bodyPr>
            <a:normAutofit/>
          </a:bodyPr>
          <a:lstStyle/>
          <a:p>
            <a:pPr marL="914400" lvl="2" indent="0" algn="just">
              <a:lnSpc>
                <a:spcPct val="120000"/>
              </a:lnSpc>
              <a:buNone/>
            </a:pPr>
            <a:r>
              <a:rPr lang="bg-BG" i="1" dirty="0" smtClean="0">
                <a:solidFill>
                  <a:schemeClr val="accent5">
                    <a:lumMod val="75000"/>
                  </a:schemeClr>
                </a:solidFill>
                <a:latin typeface="Times New Roman" panose="02020603050405020304" pitchFamily="18" charset="0"/>
                <a:cs typeface="Times New Roman" panose="02020603050405020304" pitchFamily="18" charset="0"/>
              </a:rPr>
              <a:t>Цел: Облекчаване на реда за извършване на сторно операции, след приключена сметка на клиент  </a:t>
            </a:r>
          </a:p>
          <a:p>
            <a:pPr marL="914400" lvl="2" indent="0" algn="just">
              <a:lnSpc>
                <a:spcPct val="120000"/>
              </a:lnSpc>
              <a:buNone/>
            </a:pPr>
            <a:endParaRPr lang="bg-BG" i="1" dirty="0" smtClean="0">
              <a:solidFill>
                <a:schemeClr val="accent5">
                  <a:lumMod val="75000"/>
                </a:schemeClr>
              </a:solidFill>
              <a:latin typeface="Times New Roman" panose="02020603050405020304" pitchFamily="18" charset="0"/>
              <a:cs typeface="Times New Roman" panose="02020603050405020304" pitchFamily="18" charset="0"/>
            </a:endParaRPr>
          </a:p>
          <a:p>
            <a:pPr marL="685800" indent="-457200" algn="just">
              <a:spcAft>
                <a:spcPts val="0"/>
              </a:spcAft>
              <a:buFont typeface="Wingdings" panose="05000000000000000000" pitchFamily="2" charset="2"/>
              <a:buChar char="Ø"/>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Сторно </a:t>
            </a:r>
            <a:r>
              <a:rPr lang="bg-BG" sz="1600" dirty="0">
                <a:solidFill>
                  <a:schemeClr val="accent5">
                    <a:lumMod val="75000"/>
                  </a:schemeClr>
                </a:solidFill>
                <a:latin typeface="Times New Roman" panose="02020603050405020304" pitchFamily="18" charset="0"/>
                <a:cs typeface="Times New Roman" panose="02020603050405020304" pitchFamily="18" charset="0"/>
              </a:rPr>
              <a:t>операция при рекламация или връщане на стока, при операторска грешка или при намаление на данъчната основа, след приключена сметка на клиента, се документира чрез издаване на документ от ФУ или ИАСУТД. </a:t>
            </a:r>
          </a:p>
          <a:p>
            <a:pPr indent="0" algn="just">
              <a:spcAft>
                <a:spcPts val="0"/>
              </a:spcAft>
              <a:buNone/>
            </a:pP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685800" indent="-457200" algn="just">
              <a:spcAft>
                <a:spcPts val="0"/>
              </a:spcAft>
              <a:buFont typeface="Wingdings" panose="05000000000000000000" pitchFamily="2" charset="2"/>
              <a:buChar char="Ø"/>
            </a:pPr>
            <a:r>
              <a:rPr lang="bg-BG" sz="1600" dirty="0">
                <a:solidFill>
                  <a:schemeClr val="accent5">
                    <a:lumMod val="75000"/>
                  </a:schemeClr>
                </a:solidFill>
                <a:latin typeface="Times New Roman" panose="02020603050405020304" pitchFamily="18" charset="0"/>
                <a:cs typeface="Times New Roman" panose="02020603050405020304" pitchFamily="18" charset="0"/>
              </a:rPr>
              <a:t>При извършване на сторно операция се извършва и проверка за касова наличност във ФУ/ИАСУТД. Не се допуска извършване на сторно операция при недостатъчна касова наличност, с изключение на случаите на сторно операция при операторска грешка. </a:t>
            </a: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indent="0" algn="just">
              <a:spcAft>
                <a:spcPts val="0"/>
              </a:spcAft>
              <a:buNone/>
            </a:pPr>
            <a:endParaRPr lang="bg-BG" sz="1600" dirty="0">
              <a:solidFill>
                <a:schemeClr val="accent5">
                  <a:lumMod val="75000"/>
                </a:schemeClr>
              </a:solidFill>
              <a:latin typeface="Times New Roman" panose="02020603050405020304" pitchFamily="18" charset="0"/>
              <a:cs typeface="Times New Roman" panose="02020603050405020304" pitchFamily="18" charset="0"/>
            </a:endParaRPr>
          </a:p>
          <a:p>
            <a:pPr marL="685800" indent="-457200" algn="just">
              <a:buFont typeface="Wingdings" panose="05000000000000000000" pitchFamily="2" charset="2"/>
              <a:buChar char="Ø"/>
            </a:pPr>
            <a:r>
              <a:rPr lang="bg-BG" sz="1600" dirty="0">
                <a:solidFill>
                  <a:schemeClr val="accent5">
                    <a:lumMod val="75000"/>
                  </a:schemeClr>
                </a:solidFill>
                <a:latin typeface="Times New Roman" panose="02020603050405020304" pitchFamily="18" charset="0"/>
                <a:cs typeface="Times New Roman" panose="02020603050405020304" pitchFamily="18" charset="0"/>
              </a:rPr>
              <a:t>Сторно операция за продажба, документирана с фактура по чл. 34 или чл. 58, ал. 2, може да се извършва чрез издаване на кредитно известие от ФУ или ИАСУТД, ако се възстановява сума в брой в момента на издаване на известието. </a:t>
            </a:r>
          </a:p>
        </p:txBody>
      </p:sp>
    </p:spTree>
    <p:extLst>
      <p:ext uri="{BB962C8B-B14F-4D97-AF65-F5344CB8AC3E}">
        <p14:creationId xmlns:p14="http://schemas.microsoft.com/office/powerpoint/2010/main" val="191333003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700699" y="212430"/>
            <a:ext cx="10325716" cy="1564118"/>
          </a:xfrm>
        </p:spPr>
        <p:txBody>
          <a:bodyPr>
            <a:noAutofit/>
          </a:bodyPr>
          <a:lstStyle/>
          <a:p>
            <a:pPr marL="914400" lvl="2" indent="0">
              <a:lnSpc>
                <a:spcPct val="100000"/>
              </a:lnSpc>
              <a:buNone/>
            </a:pPr>
            <a:r>
              <a:rPr lang="bg-BG" sz="3000" b="1" dirty="0" smtClean="0">
                <a:solidFill>
                  <a:schemeClr val="accent5">
                    <a:lumMod val="75000"/>
                  </a:schemeClr>
                </a:solidFill>
                <a:latin typeface="Times New Roman" panose="02020603050405020304" pitchFamily="18" charset="0"/>
                <a:cs typeface="Times New Roman" panose="02020603050405020304" pitchFamily="18" charset="0"/>
              </a:rPr>
              <a:t/>
            </a:r>
            <a:br>
              <a:rPr lang="bg-BG" sz="3000" b="1" dirty="0" smtClean="0">
                <a:solidFill>
                  <a:schemeClr val="accent5">
                    <a:lumMod val="75000"/>
                  </a:schemeClr>
                </a:solidFill>
                <a:latin typeface="Times New Roman" panose="02020603050405020304" pitchFamily="18" charset="0"/>
                <a:cs typeface="Times New Roman" panose="02020603050405020304" pitchFamily="18" charset="0"/>
              </a:rPr>
            </a:br>
            <a:r>
              <a:rPr lang="bg-BG" sz="3000" b="1" dirty="0">
                <a:solidFill>
                  <a:schemeClr val="accent5">
                    <a:lumMod val="75000"/>
                  </a:schemeClr>
                </a:solidFill>
                <a:latin typeface="Times New Roman" panose="02020603050405020304" pitchFamily="18" charset="0"/>
                <a:cs typeface="Times New Roman" panose="02020603050405020304" pitchFamily="18" charset="0"/>
              </a:rPr>
              <a:t/>
            </a:r>
            <a:br>
              <a:rPr lang="bg-BG" sz="3000" b="1" dirty="0">
                <a:solidFill>
                  <a:schemeClr val="accent5">
                    <a:lumMod val="75000"/>
                  </a:schemeClr>
                </a:solidFill>
                <a:latin typeface="Times New Roman" panose="02020603050405020304" pitchFamily="18" charset="0"/>
                <a:cs typeface="Times New Roman" panose="02020603050405020304" pitchFamily="18" charset="0"/>
              </a:rPr>
            </a:br>
            <a:r>
              <a:rPr lang="ru-RU" sz="2500" b="1" dirty="0" smtClean="0">
                <a:solidFill>
                  <a:srgbClr val="002060"/>
                </a:solidFill>
                <a:latin typeface="Times New Roman" panose="02020603050405020304" pitchFamily="18" charset="0"/>
                <a:cs typeface="Times New Roman" panose="02020603050405020304" pitchFamily="18" charset="0"/>
              </a:rPr>
              <a:t>Промени във връзка с реда за издаване и отнемане на разрешения за техническо обслужване и ремонт на ФУ и ИАСУТД</a:t>
            </a:r>
            <a:br>
              <a:rPr lang="ru-RU" sz="2500" b="1" dirty="0" smtClean="0">
                <a:solidFill>
                  <a:srgbClr val="002060"/>
                </a:solidFill>
                <a:latin typeface="Times New Roman" panose="02020603050405020304" pitchFamily="18" charset="0"/>
                <a:cs typeface="Times New Roman" panose="02020603050405020304" pitchFamily="18" charset="0"/>
              </a:rPr>
            </a:br>
            <a:r>
              <a:rPr lang="bg-BG" sz="2500" dirty="0" smtClean="0">
                <a:solidFill>
                  <a:srgbClr val="002060"/>
                </a:solidFill>
                <a:latin typeface="Times New Roman" panose="02020603050405020304" pitchFamily="18" charset="0"/>
                <a:cs typeface="Times New Roman" panose="02020603050405020304" pitchFamily="18" charset="0"/>
              </a:rPr>
              <a:t/>
            </a:r>
            <a:br>
              <a:rPr lang="bg-BG" sz="2500" dirty="0" smtClean="0">
                <a:solidFill>
                  <a:srgbClr val="002060"/>
                </a:solidFill>
                <a:latin typeface="Times New Roman" panose="02020603050405020304" pitchFamily="18" charset="0"/>
                <a:cs typeface="Times New Roman" panose="02020603050405020304" pitchFamily="18" charset="0"/>
              </a:rPr>
            </a:br>
            <a:endParaRPr lang="ru-RU" altLang="bg-BG" sz="2500" b="1" dirty="0" smtClean="0">
              <a:solidFill>
                <a:srgbClr val="002060"/>
              </a:solidFill>
              <a:latin typeface="Times New Roman" panose="02020603050405020304" pitchFamily="18" charset="0"/>
              <a:cs typeface="Times New Roman" panose="02020603050405020304" pitchFamily="18" charset="0"/>
            </a:endParaRPr>
          </a:p>
        </p:txBody>
      </p:sp>
      <p:sp>
        <p:nvSpPr>
          <p:cNvPr id="77827" name="Content Placeholder 2"/>
          <p:cNvSpPr>
            <a:spLocks noGrp="1"/>
          </p:cNvSpPr>
          <p:nvPr>
            <p:ph sz="quarter" idx="1"/>
          </p:nvPr>
        </p:nvSpPr>
        <p:spPr>
          <a:xfrm>
            <a:off x="1700699" y="1674152"/>
            <a:ext cx="9964432" cy="4350775"/>
          </a:xfrm>
        </p:spPr>
        <p:txBody>
          <a:bodyPr>
            <a:normAutofit/>
          </a:bodyPr>
          <a:lstStyle/>
          <a:p>
            <a:pPr marL="914400" lvl="2" indent="0">
              <a:lnSpc>
                <a:spcPct val="100000"/>
              </a:lnSpc>
              <a:buNone/>
            </a:pPr>
            <a:endParaRPr lang="ru-RU" altLang="bg-BG" sz="2200" b="1" dirty="0" smtClean="0">
              <a:solidFill>
                <a:srgbClr val="0070C0"/>
              </a:solidFill>
            </a:endParaRPr>
          </a:p>
          <a:p>
            <a:pPr lvl="2" algn="just">
              <a:lnSpc>
                <a:spcPct val="100000"/>
              </a:lnSpc>
              <a:buFont typeface="Wingdings" panose="05000000000000000000" pitchFamily="2" charset="2"/>
              <a:buChar char="Ø"/>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С </a:t>
            </a:r>
            <a:r>
              <a:rPr lang="bg-BG" sz="1600" dirty="0">
                <a:solidFill>
                  <a:schemeClr val="accent5">
                    <a:lumMod val="75000"/>
                  </a:schemeClr>
                </a:solidFill>
                <a:latin typeface="Times New Roman" panose="02020603050405020304" pitchFamily="18" charset="0"/>
                <a:cs typeface="Times New Roman" panose="02020603050405020304" pitchFamily="18" charset="0"/>
              </a:rPr>
              <a:t>промяна в чл. 118, ал. 5 от ЗДДС (</a:t>
            </a:r>
            <a:r>
              <a:rPr lang="bg-BG" sz="1600" dirty="0" err="1">
                <a:solidFill>
                  <a:schemeClr val="accent5">
                    <a:lumMod val="75000"/>
                  </a:schemeClr>
                </a:solidFill>
                <a:latin typeface="Times New Roman" panose="02020603050405020304" pitchFamily="18" charset="0"/>
                <a:cs typeface="Times New Roman" panose="02020603050405020304" pitchFamily="18" charset="0"/>
              </a:rPr>
              <a:t>обн</a:t>
            </a:r>
            <a:r>
              <a:rPr lang="bg-BG" sz="1600" dirty="0">
                <a:solidFill>
                  <a:schemeClr val="accent5">
                    <a:lumMod val="75000"/>
                  </a:schemeClr>
                </a:solidFill>
                <a:latin typeface="Times New Roman" panose="02020603050405020304" pitchFamily="18" charset="0"/>
                <a:cs typeface="Times New Roman" panose="02020603050405020304" pitchFamily="18" charset="0"/>
              </a:rPr>
              <a:t>., ДВ, бр. 97 от 2017 г.) от 1 януари 2018 г. е в сила изменение в регулаторния режим за сервизните фирми, който от регистрационен е променен в разрешителен. </a:t>
            </a:r>
          </a:p>
          <a:p>
            <a:pPr marL="914400" lvl="2" indent="0" algn="just">
              <a:lnSpc>
                <a:spcPct val="100000"/>
              </a:lnSpc>
              <a:buNone/>
            </a:pPr>
            <a:endParaRPr lang="bg-BG" sz="1600" dirty="0">
              <a:solidFill>
                <a:schemeClr val="accent5">
                  <a:lumMod val="75000"/>
                </a:schemeClr>
              </a:solidFill>
              <a:latin typeface="Times New Roman" panose="02020603050405020304" pitchFamily="18" charset="0"/>
              <a:cs typeface="Times New Roman" panose="02020603050405020304" pitchFamily="18" charset="0"/>
            </a:endParaRPr>
          </a:p>
          <a:p>
            <a:pPr lvl="2" algn="just">
              <a:lnSpc>
                <a:spcPct val="100000"/>
              </a:lnSpc>
              <a:buFont typeface="Wingdings" panose="05000000000000000000" pitchFamily="2" charset="2"/>
              <a:buChar char="Ø"/>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С </a:t>
            </a:r>
            <a:r>
              <a:rPr lang="bg-BG" sz="1600" dirty="0">
                <a:solidFill>
                  <a:schemeClr val="accent5">
                    <a:lumMod val="75000"/>
                  </a:schemeClr>
                </a:solidFill>
                <a:latin typeface="Times New Roman" panose="02020603050405020304" pitchFamily="18" charset="0"/>
                <a:cs typeface="Times New Roman" panose="02020603050405020304" pitchFamily="18" charset="0"/>
              </a:rPr>
              <a:t>проекта се предлага въвеждане на задължителни изисквания към тази категория лица и към извършваната от тях дейност по сервизно обслужване на ФУ/ИАСУТД (ремонт и профилактика). </a:t>
            </a: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buNone/>
            </a:pPr>
            <a:r>
              <a:rPr lang="bg-BG" sz="1600" dirty="0">
                <a:solidFill>
                  <a:schemeClr val="accent5">
                    <a:lumMod val="75000"/>
                  </a:schemeClr>
                </a:solidFill>
                <a:latin typeface="Times New Roman" panose="02020603050405020304" pitchFamily="18" charset="0"/>
                <a:cs typeface="Times New Roman" panose="02020603050405020304" pitchFamily="18" charset="0"/>
              </a:rPr>
              <a:t>	</a:t>
            </a: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lvl="2" algn="just">
              <a:lnSpc>
                <a:spcPct val="100000"/>
              </a:lnSpc>
              <a:buFont typeface="Wingdings" panose="05000000000000000000" pitchFamily="2" charset="2"/>
              <a:buChar char="Ø"/>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Промяната </a:t>
            </a:r>
            <a:r>
              <a:rPr lang="bg-BG" sz="1600" dirty="0">
                <a:solidFill>
                  <a:schemeClr val="accent5">
                    <a:lumMod val="75000"/>
                  </a:schemeClr>
                </a:solidFill>
                <a:latin typeface="Times New Roman" panose="02020603050405020304" pitchFamily="18" charset="0"/>
                <a:cs typeface="Times New Roman" panose="02020603050405020304" pitchFamily="18" charset="0"/>
              </a:rPr>
              <a:t>в режима на започване на дейността на сервизните фирми има за цел чрез въвеждане на предварителен контрол от страна на административния орган за целите на получаване на разрешението, същото да бъде отнемано при неизпълнение на задълженията, произтичащи от осъществяваната сервизна дейност.  </a:t>
            </a:r>
          </a:p>
          <a:p>
            <a:pPr marL="914400" lvl="2" indent="0" algn="just">
              <a:lnSpc>
                <a:spcPct val="100000"/>
              </a:lnSpc>
              <a:buNone/>
            </a:pPr>
            <a:endParaRPr lang="bg-BG" dirty="0">
              <a:solidFill>
                <a:schemeClr val="accent5">
                  <a:lumMod val="75000"/>
                </a:schemeClr>
              </a:solidFill>
              <a:latin typeface="Times New Roman" panose="02020603050405020304" pitchFamily="18" charset="0"/>
              <a:cs typeface="Times New Roman" panose="02020603050405020304" pitchFamily="18" charset="0"/>
            </a:endParaRPr>
          </a:p>
          <a:p>
            <a:pPr lvl="2" algn="just">
              <a:lnSpc>
                <a:spcPct val="100000"/>
              </a:lnSpc>
              <a:buFont typeface="Wingdings" panose="05000000000000000000" pitchFamily="2" charset="2"/>
              <a:buChar char="Ø"/>
            </a:pPr>
            <a:endParaRPr lang="bg-BG" i="1" dirty="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buNone/>
            </a:pPr>
            <a:endParaRPr lang="ru-RU" altLang="bg-BG" dirty="0">
              <a:solidFill>
                <a:schemeClr val="accent5">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700698" y="212430"/>
            <a:ext cx="10068935" cy="1564118"/>
          </a:xfrm>
        </p:spPr>
        <p:txBody>
          <a:bodyPr>
            <a:noAutofit/>
          </a:bodyPr>
          <a:lstStyle/>
          <a:p>
            <a:pPr marL="914400" lvl="2"/>
            <a:r>
              <a:rPr lang="bg-BG" sz="3000" b="1" dirty="0" smtClean="0">
                <a:solidFill>
                  <a:schemeClr val="accent5">
                    <a:lumMod val="75000"/>
                  </a:schemeClr>
                </a:solidFill>
                <a:latin typeface="Times New Roman" panose="02020603050405020304" pitchFamily="18" charset="0"/>
                <a:cs typeface="Times New Roman" panose="02020603050405020304" pitchFamily="18" charset="0"/>
              </a:rPr>
              <a:t/>
            </a:r>
            <a:br>
              <a:rPr lang="bg-BG" sz="3000" b="1" dirty="0" smtClean="0">
                <a:solidFill>
                  <a:schemeClr val="accent5">
                    <a:lumMod val="75000"/>
                  </a:schemeClr>
                </a:solidFill>
                <a:latin typeface="Times New Roman" panose="02020603050405020304" pitchFamily="18" charset="0"/>
                <a:cs typeface="Times New Roman" panose="02020603050405020304" pitchFamily="18" charset="0"/>
              </a:rPr>
            </a:br>
            <a:r>
              <a:rPr lang="bg-BG" sz="2800" b="1" i="1" dirty="0" smtClean="0">
                <a:solidFill>
                  <a:srgbClr val="002060"/>
                </a:solidFill>
                <a:latin typeface="Times New Roman" panose="02020603050405020304" pitchFamily="18" charset="0"/>
                <a:cs typeface="Times New Roman" panose="02020603050405020304" pitchFamily="18" charset="0"/>
              </a:rPr>
              <a:t/>
            </a:r>
            <a:br>
              <a:rPr lang="bg-BG" sz="2800" b="1" i="1" dirty="0" smtClean="0">
                <a:solidFill>
                  <a:srgbClr val="002060"/>
                </a:solidFill>
                <a:latin typeface="Times New Roman" panose="02020603050405020304" pitchFamily="18" charset="0"/>
                <a:cs typeface="Times New Roman" panose="02020603050405020304" pitchFamily="18" charset="0"/>
              </a:rPr>
            </a:br>
            <a:r>
              <a:rPr lang="bg-BG" sz="2800" dirty="0" smtClean="0">
                <a:solidFill>
                  <a:srgbClr val="002060"/>
                </a:solidFill>
                <a:latin typeface="Times New Roman" panose="02020603050405020304" pitchFamily="18" charset="0"/>
                <a:cs typeface="Times New Roman" panose="02020603050405020304" pitchFamily="18" charset="0"/>
              </a:rPr>
              <a:t>ДРУГИ ПРОМЕНИ</a:t>
            </a:r>
            <a:r>
              <a:rPr lang="bg-BG" sz="2800" b="1" dirty="0">
                <a:solidFill>
                  <a:srgbClr val="002060"/>
                </a:solidFill>
                <a:latin typeface="Times New Roman" panose="02020603050405020304" pitchFamily="18" charset="0"/>
                <a:cs typeface="Times New Roman" panose="02020603050405020304" pitchFamily="18" charset="0"/>
              </a:rPr>
              <a:t/>
            </a:r>
            <a:br>
              <a:rPr lang="bg-BG" sz="2800" b="1" dirty="0">
                <a:solidFill>
                  <a:srgbClr val="002060"/>
                </a:solidFill>
                <a:latin typeface="Times New Roman" panose="02020603050405020304" pitchFamily="18" charset="0"/>
                <a:cs typeface="Times New Roman" panose="02020603050405020304" pitchFamily="18" charset="0"/>
              </a:rPr>
            </a:br>
            <a:endParaRPr lang="ru-RU" altLang="bg-BG" sz="2800" b="1" dirty="0" smtClean="0">
              <a:solidFill>
                <a:srgbClr val="002060"/>
              </a:solidFill>
              <a:latin typeface="Times New Roman" panose="02020603050405020304" pitchFamily="18" charset="0"/>
              <a:cs typeface="Times New Roman" panose="02020603050405020304" pitchFamily="18" charset="0"/>
            </a:endParaRPr>
          </a:p>
        </p:txBody>
      </p:sp>
      <p:sp>
        <p:nvSpPr>
          <p:cNvPr id="77827" name="Content Placeholder 2"/>
          <p:cNvSpPr>
            <a:spLocks noGrp="1"/>
          </p:cNvSpPr>
          <p:nvPr>
            <p:ph sz="quarter" idx="1"/>
          </p:nvPr>
        </p:nvSpPr>
        <p:spPr>
          <a:xfrm>
            <a:off x="1700699" y="1674152"/>
            <a:ext cx="9964432" cy="4350775"/>
          </a:xfrm>
        </p:spPr>
        <p:txBody>
          <a:bodyPr>
            <a:normAutofit/>
          </a:bodyPr>
          <a:lstStyle/>
          <a:p>
            <a:pPr marL="914400" lvl="2" indent="0" algn="just">
              <a:lnSpc>
                <a:spcPct val="100000"/>
              </a:lnSpc>
              <a:spcAft>
                <a:spcPts val="0"/>
              </a:spcAft>
              <a:buNone/>
            </a:pP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spcAft>
                <a:spcPts val="0"/>
              </a:spcAft>
              <a:buNone/>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ЦЕЛ: </a:t>
            </a:r>
            <a:r>
              <a:rPr lang="bg-BG" sz="1600" dirty="0">
                <a:solidFill>
                  <a:schemeClr val="accent5">
                    <a:lumMod val="75000"/>
                  </a:schemeClr>
                </a:solidFill>
                <a:latin typeface="Times New Roman" panose="02020603050405020304" pitchFamily="18" charset="0"/>
                <a:cs typeface="Times New Roman" panose="02020603050405020304" pitchFamily="18" charset="0"/>
              </a:rPr>
              <a:t>намаляване на сивата икономика и на възможността на недобросъвестните задължени лица да не регистрират и да не отчитат в пълен размер приходите от търговска си дейност. </a:t>
            </a: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spcAft>
                <a:spcPts val="0"/>
              </a:spcAft>
              <a:buNone/>
            </a:pPr>
            <a:endParaRPr lang="bg-BG" sz="1600" dirty="0">
              <a:solidFill>
                <a:schemeClr val="accent5">
                  <a:lumMod val="75000"/>
                </a:schemeClr>
              </a:solidFill>
              <a:latin typeface="Times New Roman" panose="02020603050405020304" pitchFamily="18" charset="0"/>
              <a:cs typeface="Times New Roman" panose="02020603050405020304" pitchFamily="18" charset="0"/>
            </a:endParaRPr>
          </a:p>
          <a:p>
            <a:pPr lvl="2" algn="just">
              <a:lnSpc>
                <a:spcPct val="100000"/>
              </a:lnSpc>
              <a:spcAft>
                <a:spcPts val="0"/>
              </a:spcAft>
              <a:buFont typeface="Wingdings" panose="05000000000000000000" pitchFamily="2" charset="2"/>
              <a:buChar char="Ø"/>
            </a:pPr>
            <a:r>
              <a:rPr lang="bg-BG" sz="1600" dirty="0">
                <a:solidFill>
                  <a:schemeClr val="accent5">
                    <a:lumMod val="75000"/>
                  </a:schemeClr>
                </a:solidFill>
                <a:latin typeface="Times New Roman" panose="02020603050405020304" pitchFamily="18" charset="0"/>
                <a:cs typeface="Times New Roman" panose="02020603050405020304" pitchFamily="18" charset="0"/>
              </a:rPr>
              <a:t>Въвежда се забрана за издаване на служебни бонове при извършване на продажба/и за направени клиентски поръчки. </a:t>
            </a:r>
          </a:p>
          <a:p>
            <a:pPr marL="914400" lvl="2" indent="0" algn="just">
              <a:lnSpc>
                <a:spcPct val="100000"/>
              </a:lnSpc>
              <a:spcAft>
                <a:spcPts val="0"/>
              </a:spcAft>
              <a:buNone/>
            </a:pP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spcAft>
                <a:spcPts val="0"/>
              </a:spcAft>
              <a:buNone/>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С </a:t>
            </a:r>
            <a:r>
              <a:rPr lang="bg-BG" sz="1600" dirty="0">
                <a:solidFill>
                  <a:schemeClr val="accent5">
                    <a:lumMod val="75000"/>
                  </a:schemeClr>
                </a:solidFill>
                <a:latin typeface="Times New Roman" panose="02020603050405020304" pitchFamily="18" charset="0"/>
                <a:cs typeface="Times New Roman" panose="02020603050405020304" pitchFamily="18" charset="0"/>
              </a:rPr>
              <a:t>цел яснота е регламентирано, че след въвеждане в експлоатация на ФУ/ИАСУТД могат да се издават само фискални/системни бонове или служебни бонове в изрично предвидени случаи – на документи, удостоверяващи служебно въведени/изведени суми и при извеждане на дневен финансов отчет без нулиране и запис във фискалната памет (Х отчет), както и на документи във връзка с извършване на служебни операции, касаещи отчетността на фискалното устройство.</a:t>
            </a:r>
          </a:p>
          <a:p>
            <a:pPr algn="just">
              <a:buFont typeface="Wingdings" panose="05000000000000000000" pitchFamily="2" charset="2"/>
              <a:buChar char="Ø"/>
            </a:pPr>
            <a:endParaRPr lang="ru-RU" altLang="bg-BG" sz="2000" b="1" dirty="0" smtClean="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1298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700699" y="574766"/>
            <a:ext cx="10325716" cy="979714"/>
          </a:xfrm>
        </p:spPr>
        <p:txBody>
          <a:bodyPr>
            <a:noAutofit/>
          </a:bodyPr>
          <a:lstStyle/>
          <a:p>
            <a:pPr marL="914400" lvl="2" indent="0">
              <a:lnSpc>
                <a:spcPct val="100000"/>
              </a:lnSpc>
              <a:buNone/>
            </a:pPr>
            <a:r>
              <a:rPr lang="ru-RU" altLang="bg-BG" sz="2800" b="1" i="1" dirty="0" smtClean="0">
                <a:solidFill>
                  <a:srgbClr val="C00000"/>
                </a:solidFill>
                <a:latin typeface="Times New Roman" panose="02020603050405020304" pitchFamily="18" charset="0"/>
                <a:cs typeface="Times New Roman" panose="02020603050405020304" pitchFamily="18" charset="0"/>
              </a:rPr>
              <a:t/>
            </a:r>
            <a:br>
              <a:rPr lang="ru-RU" altLang="bg-BG" sz="2800" b="1" i="1" dirty="0" smtClean="0">
                <a:solidFill>
                  <a:srgbClr val="C00000"/>
                </a:solidFill>
                <a:latin typeface="Times New Roman" panose="02020603050405020304" pitchFamily="18" charset="0"/>
                <a:cs typeface="Times New Roman" panose="02020603050405020304" pitchFamily="18" charset="0"/>
              </a:rPr>
            </a:br>
            <a:r>
              <a:rPr lang="ru-RU" altLang="bg-BG" sz="2800" b="1" i="1" dirty="0">
                <a:solidFill>
                  <a:srgbClr val="C00000"/>
                </a:solidFill>
                <a:latin typeface="Times New Roman" panose="02020603050405020304" pitchFamily="18" charset="0"/>
                <a:cs typeface="Times New Roman" panose="02020603050405020304" pitchFamily="18" charset="0"/>
              </a:rPr>
              <a:t/>
            </a:r>
            <a:br>
              <a:rPr lang="ru-RU" altLang="bg-BG" sz="2800" b="1" i="1" dirty="0">
                <a:solidFill>
                  <a:srgbClr val="C00000"/>
                </a:solidFill>
                <a:latin typeface="Times New Roman" panose="02020603050405020304" pitchFamily="18" charset="0"/>
                <a:cs typeface="Times New Roman" panose="02020603050405020304" pitchFamily="18" charset="0"/>
              </a:rPr>
            </a:br>
            <a:r>
              <a:rPr lang="ru-RU" altLang="bg-BG" sz="2500" b="1" dirty="0">
                <a:solidFill>
                  <a:srgbClr val="002060"/>
                </a:solidFill>
                <a:latin typeface="Times New Roman" panose="02020603050405020304" pitchFamily="18" charset="0"/>
                <a:cs typeface="Times New Roman" panose="02020603050405020304" pitchFamily="18" charset="0"/>
              </a:rPr>
              <a:t>ДРУГИ ПРОМЕНИ</a:t>
            </a:r>
            <a:r>
              <a:rPr lang="bg-BG" sz="2500" b="1" dirty="0">
                <a:solidFill>
                  <a:srgbClr val="002060"/>
                </a:solidFill>
                <a:latin typeface="Times New Roman" panose="02020603050405020304" pitchFamily="18" charset="0"/>
                <a:cs typeface="Times New Roman" panose="02020603050405020304" pitchFamily="18" charset="0"/>
              </a:rPr>
              <a:t/>
            </a:r>
            <a:br>
              <a:rPr lang="bg-BG" sz="2500" b="1" dirty="0">
                <a:solidFill>
                  <a:srgbClr val="002060"/>
                </a:solidFill>
                <a:latin typeface="Times New Roman" panose="02020603050405020304" pitchFamily="18" charset="0"/>
                <a:cs typeface="Times New Roman" panose="02020603050405020304" pitchFamily="18" charset="0"/>
              </a:rPr>
            </a:br>
            <a:r>
              <a:rPr lang="bg-BG" sz="2500" b="1" dirty="0">
                <a:solidFill>
                  <a:srgbClr val="002060"/>
                </a:solidFill>
                <a:latin typeface="Times New Roman" panose="02020603050405020304" pitchFamily="18" charset="0"/>
                <a:cs typeface="Times New Roman" panose="02020603050405020304" pitchFamily="18" charset="0"/>
              </a:rPr>
              <a:t/>
            </a:r>
            <a:br>
              <a:rPr lang="bg-BG" sz="2500" b="1" dirty="0">
                <a:solidFill>
                  <a:srgbClr val="002060"/>
                </a:solidFill>
                <a:latin typeface="Times New Roman" panose="02020603050405020304" pitchFamily="18" charset="0"/>
                <a:cs typeface="Times New Roman" panose="02020603050405020304" pitchFamily="18" charset="0"/>
              </a:rPr>
            </a:br>
            <a:r>
              <a:rPr lang="bg-BG" sz="3000" b="1" dirty="0">
                <a:solidFill>
                  <a:srgbClr val="7030A0"/>
                </a:solidFill>
                <a:latin typeface="Times New Roman" panose="02020603050405020304" pitchFamily="18" charset="0"/>
                <a:cs typeface="Times New Roman" panose="02020603050405020304" pitchFamily="18" charset="0"/>
              </a:rPr>
              <a:t/>
            </a:r>
            <a:br>
              <a:rPr lang="bg-BG" sz="3000" b="1" dirty="0">
                <a:solidFill>
                  <a:srgbClr val="7030A0"/>
                </a:solidFill>
                <a:latin typeface="Times New Roman" panose="02020603050405020304" pitchFamily="18" charset="0"/>
                <a:cs typeface="Times New Roman" panose="02020603050405020304" pitchFamily="18" charset="0"/>
              </a:rPr>
            </a:br>
            <a:endParaRPr lang="ru-RU" altLang="bg-BG" sz="2500" b="1" dirty="0" smtClean="0">
              <a:solidFill>
                <a:srgbClr val="7030A0"/>
              </a:solidFill>
              <a:latin typeface="Times New Roman" panose="02020603050405020304" pitchFamily="18" charset="0"/>
              <a:cs typeface="Times New Roman" panose="02020603050405020304" pitchFamily="18" charset="0"/>
            </a:endParaRPr>
          </a:p>
        </p:txBody>
      </p:sp>
      <p:sp>
        <p:nvSpPr>
          <p:cNvPr id="77827" name="Content Placeholder 2"/>
          <p:cNvSpPr>
            <a:spLocks noGrp="1"/>
          </p:cNvSpPr>
          <p:nvPr>
            <p:ph sz="quarter" idx="1"/>
          </p:nvPr>
        </p:nvSpPr>
        <p:spPr>
          <a:xfrm>
            <a:off x="1593669" y="1674152"/>
            <a:ext cx="10071462" cy="4350775"/>
          </a:xfrm>
        </p:spPr>
        <p:txBody>
          <a:bodyPr>
            <a:normAutofit/>
          </a:bodyPr>
          <a:lstStyle/>
          <a:p>
            <a:pPr marL="914400" lvl="2" indent="0" algn="just">
              <a:lnSpc>
                <a:spcPct val="100000"/>
              </a:lnSpc>
              <a:buNone/>
            </a:pP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lvl="2" algn="just">
              <a:lnSpc>
                <a:spcPct val="100000"/>
              </a:lnSpc>
              <a:buFont typeface="Wingdings" panose="05000000000000000000" pitchFamily="2" charset="2"/>
              <a:buChar char="Ø"/>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Промяна</a:t>
            </a:r>
            <a:r>
              <a:rPr lang="bg-BG" sz="1600" dirty="0">
                <a:solidFill>
                  <a:schemeClr val="accent5">
                    <a:lumMod val="75000"/>
                  </a:schemeClr>
                </a:solidFill>
                <a:latin typeface="Times New Roman" panose="02020603050405020304" pitchFamily="18" charset="0"/>
                <a:cs typeface="Times New Roman" panose="02020603050405020304" pitchFamily="18" charset="0"/>
              </a:rPr>
              <a:t>, свързана с подаване на данни в НАП за всяка извършена в търговския обект продажба. </a:t>
            </a: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buNone/>
            </a:pPr>
            <a:endParaRPr lang="bg-BG" sz="1600" dirty="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buNone/>
            </a:pP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buNone/>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Предвижда се ФУ/ИАСУТД </a:t>
            </a:r>
            <a:r>
              <a:rPr lang="bg-BG" sz="1600" dirty="0">
                <a:solidFill>
                  <a:schemeClr val="accent5">
                    <a:lumMod val="75000"/>
                  </a:schemeClr>
                </a:solidFill>
                <a:latin typeface="Times New Roman" panose="02020603050405020304" pitchFamily="18" charset="0"/>
                <a:cs typeface="Times New Roman" panose="02020603050405020304" pitchFamily="18" charset="0"/>
              </a:rPr>
              <a:t>да предават данни на всеки 5 минути, считано от часа на регистрация на ФУ/ИАСУТД, от всички фискални/системни бонове, издадени и записани в КЛЕН, в този времеви </a:t>
            </a: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интервал.</a:t>
            </a:r>
          </a:p>
          <a:p>
            <a:pPr marL="914400" lvl="2" indent="0" algn="just">
              <a:lnSpc>
                <a:spcPct val="100000"/>
              </a:lnSpc>
              <a:buNone/>
            </a:pP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buNone/>
            </a:pPr>
            <a:r>
              <a:rPr lang="bg-BG" sz="1600" dirty="0" smtClean="0">
                <a:solidFill>
                  <a:schemeClr val="accent5">
                    <a:lumMod val="75000"/>
                  </a:schemeClr>
                </a:solidFill>
                <a:latin typeface="Times New Roman" panose="02020603050405020304" pitchFamily="18" charset="0"/>
                <a:cs typeface="Times New Roman" panose="02020603050405020304" pitchFamily="18" charset="0"/>
              </a:rPr>
              <a:t>Данните </a:t>
            </a:r>
            <a:r>
              <a:rPr lang="bg-BG" sz="1600" dirty="0">
                <a:solidFill>
                  <a:schemeClr val="accent5">
                    <a:lumMod val="75000"/>
                  </a:schemeClr>
                </a:solidFill>
                <a:latin typeface="Times New Roman" panose="02020603050405020304" pitchFamily="18" charset="0"/>
                <a:cs typeface="Times New Roman" panose="02020603050405020304" pitchFamily="18" charset="0"/>
              </a:rPr>
              <a:t>се подават в хронологичен ред на издаването на фискалните/системните бонове. </a:t>
            </a:r>
          </a:p>
        </p:txBody>
      </p:sp>
    </p:spTree>
    <p:extLst>
      <p:ext uri="{BB962C8B-B14F-4D97-AF65-F5344CB8AC3E}">
        <p14:creationId xmlns:p14="http://schemas.microsoft.com/office/powerpoint/2010/main" val="148748244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700699" y="574766"/>
            <a:ext cx="10325716" cy="979714"/>
          </a:xfrm>
        </p:spPr>
        <p:txBody>
          <a:bodyPr>
            <a:noAutofit/>
          </a:bodyPr>
          <a:lstStyle/>
          <a:p>
            <a:pPr marL="914400" lvl="2" algn="l"/>
            <a:r>
              <a:rPr lang="ru-RU" altLang="bg-BG" sz="2800" b="1" i="1" dirty="0" smtClean="0">
                <a:solidFill>
                  <a:srgbClr val="C00000"/>
                </a:solidFill>
                <a:latin typeface="Times New Roman" panose="02020603050405020304" pitchFamily="18" charset="0"/>
                <a:cs typeface="Times New Roman" panose="02020603050405020304" pitchFamily="18" charset="0"/>
              </a:rPr>
              <a:t/>
            </a:r>
            <a:br>
              <a:rPr lang="ru-RU" altLang="bg-BG" sz="2800" b="1" i="1" dirty="0" smtClean="0">
                <a:solidFill>
                  <a:srgbClr val="C00000"/>
                </a:solidFill>
                <a:latin typeface="Times New Roman" panose="02020603050405020304" pitchFamily="18" charset="0"/>
                <a:cs typeface="Times New Roman" panose="02020603050405020304" pitchFamily="18" charset="0"/>
              </a:rPr>
            </a:br>
            <a:r>
              <a:rPr lang="ru-RU" altLang="bg-BG" sz="2800" b="1" i="1" dirty="0">
                <a:solidFill>
                  <a:srgbClr val="C00000"/>
                </a:solidFill>
                <a:latin typeface="Times New Roman" panose="02020603050405020304" pitchFamily="18" charset="0"/>
                <a:cs typeface="Times New Roman" panose="02020603050405020304" pitchFamily="18" charset="0"/>
              </a:rPr>
              <a:t/>
            </a:r>
            <a:br>
              <a:rPr lang="ru-RU" altLang="bg-BG" sz="2800" b="1" i="1" dirty="0">
                <a:solidFill>
                  <a:srgbClr val="C00000"/>
                </a:solidFill>
                <a:latin typeface="Times New Roman" panose="02020603050405020304" pitchFamily="18" charset="0"/>
                <a:cs typeface="Times New Roman" panose="02020603050405020304" pitchFamily="18" charset="0"/>
              </a:rPr>
            </a:br>
            <a:r>
              <a:rPr lang="ru-RU" altLang="bg-BG" sz="2500" b="1" dirty="0">
                <a:solidFill>
                  <a:srgbClr val="002060"/>
                </a:solidFill>
                <a:latin typeface="Times New Roman" panose="02020603050405020304" pitchFamily="18" charset="0"/>
                <a:cs typeface="Times New Roman" panose="02020603050405020304" pitchFamily="18" charset="0"/>
              </a:rPr>
              <a:t>И</a:t>
            </a:r>
            <a:r>
              <a:rPr lang="bg-BG" sz="2500" b="1" dirty="0" err="1">
                <a:solidFill>
                  <a:srgbClr val="002060"/>
                </a:solidFill>
                <a:latin typeface="Times New Roman" panose="02020603050405020304" pitchFamily="18" charset="0"/>
                <a:cs typeface="Times New Roman" panose="02020603050405020304" pitchFamily="18" charset="0"/>
              </a:rPr>
              <a:t>зисквания</a:t>
            </a:r>
            <a:r>
              <a:rPr lang="bg-BG" sz="2500" b="1" dirty="0">
                <a:solidFill>
                  <a:srgbClr val="002060"/>
                </a:solidFill>
                <a:latin typeface="Times New Roman" panose="02020603050405020304" pitchFamily="18" charset="0"/>
                <a:cs typeface="Times New Roman" panose="02020603050405020304" pitchFamily="18" charset="0"/>
              </a:rPr>
              <a:t> към софтуерите за управление на продажби в търговски обекти   </a:t>
            </a:r>
            <a:r>
              <a:rPr lang="bg-BG" sz="2800" dirty="0" smtClean="0">
                <a:solidFill>
                  <a:schemeClr val="accent5">
                    <a:lumMod val="75000"/>
                  </a:schemeClr>
                </a:solidFill>
                <a:latin typeface="Times New Roman" panose="02020603050405020304" pitchFamily="18" charset="0"/>
                <a:cs typeface="Times New Roman" panose="02020603050405020304" pitchFamily="18" charset="0"/>
              </a:rPr>
              <a:t/>
            </a:r>
            <a:br>
              <a:rPr lang="bg-BG" sz="2800" dirty="0" smtClean="0">
                <a:solidFill>
                  <a:schemeClr val="accent5">
                    <a:lumMod val="75000"/>
                  </a:schemeClr>
                </a:solidFill>
                <a:latin typeface="Times New Roman" panose="02020603050405020304" pitchFamily="18" charset="0"/>
                <a:cs typeface="Times New Roman" panose="02020603050405020304" pitchFamily="18" charset="0"/>
              </a:rPr>
            </a:br>
            <a:r>
              <a:rPr lang="bg-BG" sz="3000" b="1" dirty="0">
                <a:solidFill>
                  <a:srgbClr val="7030A0"/>
                </a:solidFill>
                <a:latin typeface="Times New Roman" panose="02020603050405020304" pitchFamily="18" charset="0"/>
                <a:cs typeface="Times New Roman" panose="02020603050405020304" pitchFamily="18" charset="0"/>
              </a:rPr>
              <a:t/>
            </a:r>
            <a:br>
              <a:rPr lang="bg-BG" sz="3000" b="1" dirty="0">
                <a:solidFill>
                  <a:srgbClr val="7030A0"/>
                </a:solidFill>
                <a:latin typeface="Times New Roman" panose="02020603050405020304" pitchFamily="18" charset="0"/>
                <a:cs typeface="Times New Roman" panose="02020603050405020304" pitchFamily="18" charset="0"/>
              </a:rPr>
            </a:br>
            <a:endParaRPr lang="ru-RU" altLang="bg-BG" sz="2500" b="1" dirty="0" smtClean="0">
              <a:solidFill>
                <a:srgbClr val="7030A0"/>
              </a:solidFill>
              <a:latin typeface="Times New Roman" panose="02020603050405020304" pitchFamily="18" charset="0"/>
              <a:cs typeface="Times New Roman" panose="02020603050405020304" pitchFamily="18" charset="0"/>
            </a:endParaRPr>
          </a:p>
        </p:txBody>
      </p:sp>
      <p:sp>
        <p:nvSpPr>
          <p:cNvPr id="77827" name="Content Placeholder 2"/>
          <p:cNvSpPr>
            <a:spLocks noGrp="1"/>
          </p:cNvSpPr>
          <p:nvPr>
            <p:ph sz="quarter" idx="1"/>
          </p:nvPr>
        </p:nvSpPr>
        <p:spPr>
          <a:xfrm>
            <a:off x="640080" y="1447800"/>
            <a:ext cx="11386335" cy="5219700"/>
          </a:xfrm>
        </p:spPr>
        <p:txBody>
          <a:bodyPr>
            <a:normAutofit fontScale="55000" lnSpcReduction="20000"/>
          </a:bodyPr>
          <a:lstStyle/>
          <a:p>
            <a:pPr marL="534988" lvl="2" indent="-352425" algn="just">
              <a:lnSpc>
                <a:spcPct val="120000"/>
              </a:lnSpc>
              <a:spcBef>
                <a:spcPts val="600"/>
              </a:spcBef>
              <a:buFont typeface="Wingdings" panose="05000000000000000000" pitchFamily="2" charset="2"/>
              <a:buChar char="Ø"/>
            </a:pPr>
            <a:r>
              <a:rPr lang="bg-BG" sz="3300" b="1" dirty="0" smtClean="0">
                <a:latin typeface="Times New Roman" panose="02020603050405020304" pitchFamily="18" charset="0"/>
                <a:cs typeface="Times New Roman" panose="02020603050405020304" pitchFamily="18" charset="0"/>
              </a:rPr>
              <a:t>Задължителна свързаност с ФУ</a:t>
            </a:r>
          </a:p>
          <a:p>
            <a:pPr marL="534988" lvl="2" indent="0" algn="just">
              <a:lnSpc>
                <a:spcPct val="120000"/>
              </a:lnSpc>
              <a:spcBef>
                <a:spcPts val="0"/>
              </a:spcBef>
              <a:buNone/>
            </a:pPr>
            <a:r>
              <a:rPr lang="bg-BG" sz="3300" dirty="0" smtClean="0">
                <a:latin typeface="Times New Roman" panose="02020603050405020304" pitchFamily="18" charset="0"/>
                <a:cs typeface="Times New Roman" panose="02020603050405020304" pitchFamily="18" charset="0"/>
              </a:rPr>
              <a:t>Софтуерът </a:t>
            </a:r>
            <a:r>
              <a:rPr lang="bg-BG" sz="3300" dirty="0">
                <a:latin typeface="Times New Roman" panose="02020603050405020304" pitchFamily="18" charset="0"/>
                <a:cs typeface="Times New Roman" panose="02020603050405020304" pitchFamily="18" charset="0"/>
              </a:rPr>
              <a:t>осигурява свързаност с ФУ по начин, позволяващ получаване в реално време на информация за статуса на ФУ. Софтуерът блокира операциите по откриване и приключване на продажба  </a:t>
            </a:r>
            <a:r>
              <a:rPr lang="bg-BG" sz="3300" dirty="0" smtClean="0">
                <a:latin typeface="Times New Roman" panose="02020603050405020304" pitchFamily="18" charset="0"/>
                <a:cs typeface="Times New Roman" panose="02020603050405020304" pitchFamily="18" charset="0"/>
              </a:rPr>
              <a:t>на конкретно работно място, когато </a:t>
            </a:r>
            <a:r>
              <a:rPr lang="bg-BG" sz="3300" dirty="0">
                <a:latin typeface="Times New Roman" panose="02020603050405020304" pitchFamily="18" charset="0"/>
                <a:cs typeface="Times New Roman" panose="02020603050405020304" pitchFamily="18" charset="0"/>
              </a:rPr>
              <a:t>статусът на ФУ не позволява издаване на ФБ</a:t>
            </a:r>
            <a:r>
              <a:rPr lang="bg-BG" sz="3300" dirty="0" smtClean="0">
                <a:latin typeface="Times New Roman" panose="02020603050405020304" pitchFamily="18" charset="0"/>
                <a:cs typeface="Times New Roman" panose="02020603050405020304" pitchFamily="18" charset="0"/>
              </a:rPr>
              <a:t>.</a:t>
            </a:r>
          </a:p>
          <a:p>
            <a:pPr marL="534988" lvl="2" indent="-352425" algn="just">
              <a:lnSpc>
                <a:spcPct val="120000"/>
              </a:lnSpc>
              <a:spcBef>
                <a:spcPts val="600"/>
              </a:spcBef>
              <a:buFont typeface="Wingdings" panose="05000000000000000000" pitchFamily="2" charset="2"/>
              <a:buChar char="Ø"/>
            </a:pPr>
            <a:r>
              <a:rPr lang="bg-BG" sz="3300" b="1" dirty="0" smtClean="0">
                <a:latin typeface="Times New Roman" panose="02020603050405020304" pitchFamily="18" charset="0"/>
                <a:cs typeface="Times New Roman" panose="02020603050405020304" pitchFamily="18" charset="0"/>
              </a:rPr>
              <a:t>Уникален номер на продажба (УНП) </a:t>
            </a:r>
            <a:endParaRPr lang="bg-BG" sz="3300" b="1" dirty="0">
              <a:latin typeface="Times New Roman" panose="02020603050405020304" pitchFamily="18" charset="0"/>
              <a:cs typeface="Times New Roman" panose="02020603050405020304" pitchFamily="18" charset="0"/>
            </a:endParaRPr>
          </a:p>
          <a:p>
            <a:pPr marL="534988" lvl="2" indent="0" algn="just">
              <a:lnSpc>
                <a:spcPct val="120000"/>
              </a:lnSpc>
              <a:spcBef>
                <a:spcPts val="0"/>
              </a:spcBef>
              <a:buNone/>
            </a:pPr>
            <a:r>
              <a:rPr lang="bg-BG" sz="3300" dirty="0">
                <a:latin typeface="Times New Roman" panose="02020603050405020304" pitchFamily="18" charset="0"/>
                <a:cs typeface="Times New Roman" panose="02020603050405020304" pitchFamily="18" charset="0"/>
              </a:rPr>
              <a:t>При въвеждане в софтуера на информация за продажба софтуерът генерира </a:t>
            </a:r>
            <a:r>
              <a:rPr lang="bg-BG" sz="3300" dirty="0" smtClean="0">
                <a:latin typeface="Times New Roman" panose="02020603050405020304" pitchFamily="18" charset="0"/>
                <a:cs typeface="Times New Roman" panose="02020603050405020304" pitchFamily="18" charset="0"/>
              </a:rPr>
              <a:t>УНП, който се отпечатва на ФБ и се записва в БД</a:t>
            </a:r>
          </a:p>
          <a:p>
            <a:pPr marL="534988" lvl="2" indent="-352425" algn="just">
              <a:lnSpc>
                <a:spcPct val="120000"/>
              </a:lnSpc>
              <a:spcBef>
                <a:spcPts val="600"/>
              </a:spcBef>
              <a:buFont typeface="Wingdings" panose="05000000000000000000" pitchFamily="2" charset="2"/>
              <a:buChar char="Ø"/>
            </a:pPr>
            <a:r>
              <a:rPr lang="bg-BG" sz="3300" b="1" dirty="0" smtClean="0">
                <a:latin typeface="Times New Roman" panose="02020603050405020304" pitchFamily="18" charset="0"/>
                <a:cs typeface="Times New Roman" panose="02020603050405020304" pitchFamily="18" charset="0"/>
              </a:rPr>
              <a:t>Корекции</a:t>
            </a:r>
          </a:p>
          <a:p>
            <a:pPr marL="534988" lvl="2" indent="-352425" algn="just">
              <a:lnSpc>
                <a:spcPct val="120000"/>
              </a:lnSpc>
              <a:spcBef>
                <a:spcPts val="0"/>
              </a:spcBef>
              <a:buNone/>
            </a:pPr>
            <a:r>
              <a:rPr lang="bg-BG" sz="3300" dirty="0">
                <a:latin typeface="Times New Roman" panose="02020603050405020304" pitchFamily="18" charset="0"/>
                <a:cs typeface="Times New Roman" panose="02020603050405020304" pitchFamily="18" charset="0"/>
              </a:rPr>
              <a:t>	</a:t>
            </a:r>
            <a:r>
              <a:rPr lang="bg-BG" sz="3300" dirty="0" smtClean="0">
                <a:latin typeface="Times New Roman" panose="02020603050405020304" pitchFamily="18" charset="0"/>
                <a:cs typeface="Times New Roman" panose="02020603050405020304" pitchFamily="18" charset="0"/>
              </a:rPr>
              <a:t>Не се допускат корекции в данните на приключените продажби</a:t>
            </a:r>
            <a:endParaRPr lang="bg-BG" sz="3300" dirty="0">
              <a:latin typeface="Times New Roman" panose="02020603050405020304" pitchFamily="18" charset="0"/>
              <a:cs typeface="Times New Roman" panose="02020603050405020304" pitchFamily="18" charset="0"/>
            </a:endParaRPr>
          </a:p>
          <a:p>
            <a:pPr marL="534988" lvl="2" indent="0" algn="just">
              <a:lnSpc>
                <a:spcPct val="120000"/>
              </a:lnSpc>
              <a:spcBef>
                <a:spcPts val="0"/>
              </a:spcBef>
              <a:buNone/>
            </a:pPr>
            <a:r>
              <a:rPr lang="bg-BG" sz="3300" dirty="0" smtClean="0">
                <a:latin typeface="Times New Roman" panose="02020603050405020304" pitchFamily="18" charset="0"/>
                <a:cs typeface="Times New Roman" panose="02020603050405020304" pitchFamily="18" charset="0"/>
              </a:rPr>
              <a:t>Допустимите действия са: 	Анулиране </a:t>
            </a:r>
            <a:r>
              <a:rPr lang="bg-BG" sz="3300" dirty="0">
                <a:latin typeface="Times New Roman" panose="02020603050405020304" pitchFamily="18" charset="0"/>
                <a:cs typeface="Times New Roman" panose="02020603050405020304" pitchFamily="18" charset="0"/>
              </a:rPr>
              <a:t>– </a:t>
            </a:r>
            <a:r>
              <a:rPr lang="bg-BG" sz="3300" dirty="0" smtClean="0">
                <a:latin typeface="Times New Roman" panose="02020603050405020304" pitchFamily="18" charset="0"/>
                <a:cs typeface="Times New Roman" panose="02020603050405020304" pitchFamily="18" charset="0"/>
              </a:rPr>
              <a:t>при промени </a:t>
            </a:r>
            <a:r>
              <a:rPr lang="bg-BG" sz="3300" dirty="0">
                <a:latin typeface="Times New Roman" panose="02020603050405020304" pitchFamily="18" charset="0"/>
                <a:cs typeface="Times New Roman" panose="02020603050405020304" pitchFamily="18" charset="0"/>
              </a:rPr>
              <a:t>в данните за </a:t>
            </a:r>
            <a:r>
              <a:rPr lang="bg-BG" sz="3300" dirty="0" smtClean="0">
                <a:latin typeface="Times New Roman" panose="02020603050405020304" pitchFamily="18" charset="0"/>
                <a:cs typeface="Times New Roman" panose="02020603050405020304" pitchFamily="18" charset="0"/>
              </a:rPr>
              <a:t>продажба, която не е  приключена</a:t>
            </a:r>
            <a:endParaRPr lang="bg-BG" sz="3300" dirty="0">
              <a:latin typeface="Times New Roman" panose="02020603050405020304" pitchFamily="18" charset="0"/>
              <a:cs typeface="Times New Roman" panose="02020603050405020304" pitchFamily="18" charset="0"/>
            </a:endParaRPr>
          </a:p>
          <a:p>
            <a:pPr marL="534988" lvl="2" indent="-352425" algn="just">
              <a:lnSpc>
                <a:spcPct val="120000"/>
              </a:lnSpc>
              <a:spcBef>
                <a:spcPts val="0"/>
              </a:spcBef>
              <a:buNone/>
            </a:pPr>
            <a:r>
              <a:rPr lang="bg-BG" sz="3300" dirty="0" smtClean="0">
                <a:latin typeface="Times New Roman" panose="02020603050405020304" pitchFamily="18" charset="0"/>
                <a:cs typeface="Times New Roman" panose="02020603050405020304" pitchFamily="18" charset="0"/>
              </a:rPr>
              <a:t>					Сторниране </a:t>
            </a:r>
            <a:r>
              <a:rPr lang="bg-BG" sz="3300" dirty="0">
                <a:latin typeface="Times New Roman" panose="02020603050405020304" pitchFamily="18" charset="0"/>
                <a:cs typeface="Times New Roman" panose="02020603050405020304" pitchFamily="18" charset="0"/>
              </a:rPr>
              <a:t>– когато се налага корекция след приключване на </a:t>
            </a:r>
            <a:r>
              <a:rPr lang="bg-BG" sz="3300" dirty="0" smtClean="0">
                <a:latin typeface="Times New Roman" panose="02020603050405020304" pitchFamily="18" charset="0"/>
                <a:cs typeface="Times New Roman" panose="02020603050405020304" pitchFamily="18" charset="0"/>
              </a:rPr>
              <a:t>продажба</a:t>
            </a:r>
          </a:p>
          <a:p>
            <a:pPr marL="534988" lvl="2" indent="0" algn="just">
              <a:lnSpc>
                <a:spcPct val="120000"/>
              </a:lnSpc>
              <a:spcBef>
                <a:spcPts val="0"/>
              </a:spcBef>
              <a:buNone/>
            </a:pPr>
            <a:r>
              <a:rPr lang="bg-BG" sz="3300" dirty="0" smtClean="0">
                <a:latin typeface="Times New Roman" panose="02020603050405020304" pitchFamily="18" charset="0"/>
                <a:cs typeface="Times New Roman" panose="02020603050405020304" pitchFamily="18" charset="0"/>
              </a:rPr>
              <a:t>Съхранява се информацията за всички сторнирани и анулирани продажби.</a:t>
            </a:r>
          </a:p>
          <a:p>
            <a:pPr marL="534988" lvl="2" indent="-352425" algn="just">
              <a:lnSpc>
                <a:spcPct val="120000"/>
              </a:lnSpc>
              <a:spcBef>
                <a:spcPts val="600"/>
              </a:spcBef>
              <a:buFont typeface="Wingdings" panose="05000000000000000000" pitchFamily="2" charset="2"/>
              <a:buChar char="Ø"/>
            </a:pPr>
            <a:r>
              <a:rPr lang="bg-BG" sz="3300" b="1" dirty="0" smtClean="0">
                <a:latin typeface="Times New Roman" panose="02020603050405020304" pitchFamily="18" charset="0"/>
                <a:cs typeface="Times New Roman" panose="02020603050405020304" pitchFamily="18" charset="0"/>
              </a:rPr>
              <a:t>Одиторски </a:t>
            </a:r>
            <a:r>
              <a:rPr lang="bg-BG" sz="3300" b="1" dirty="0">
                <a:latin typeface="Times New Roman" panose="02020603050405020304" pitchFamily="18" charset="0"/>
                <a:cs typeface="Times New Roman" panose="02020603050405020304" pitchFamily="18" charset="0"/>
              </a:rPr>
              <a:t>профил</a:t>
            </a:r>
          </a:p>
          <a:p>
            <a:pPr marL="534988" lvl="1" indent="0">
              <a:lnSpc>
                <a:spcPct val="120000"/>
              </a:lnSpc>
              <a:spcBef>
                <a:spcPts val="0"/>
              </a:spcBef>
              <a:buNone/>
            </a:pPr>
            <a:r>
              <a:rPr lang="bg-BG" sz="3300" dirty="0">
                <a:latin typeface="Times New Roman" panose="02020603050405020304" pitchFamily="18" charset="0"/>
                <a:cs typeface="Times New Roman" panose="02020603050405020304" pitchFamily="18" charset="0"/>
              </a:rPr>
              <a:t>За целите на контролната дейност на НАП всеки софтуер следва да има конфигуриран „одиторски профил“, по аналог с администраторския </a:t>
            </a:r>
            <a:r>
              <a:rPr lang="bg-BG" sz="3300" dirty="0" smtClean="0">
                <a:latin typeface="Times New Roman" panose="02020603050405020304" pitchFamily="18" charset="0"/>
                <a:cs typeface="Times New Roman" panose="02020603050405020304" pitchFamily="18" charset="0"/>
              </a:rPr>
              <a:t>профил</a:t>
            </a:r>
            <a:r>
              <a:rPr lang="en-US" sz="3300" dirty="0" smtClean="0">
                <a:latin typeface="Times New Roman" panose="02020603050405020304" pitchFamily="18" charset="0"/>
                <a:cs typeface="Times New Roman" panose="02020603050405020304" pitchFamily="18" charset="0"/>
              </a:rPr>
              <a:t> (</a:t>
            </a:r>
            <a:r>
              <a:rPr lang="bg-BG" sz="3300" dirty="0" smtClean="0">
                <a:latin typeface="Times New Roman" panose="02020603050405020304" pitchFamily="18" charset="0"/>
                <a:cs typeface="Times New Roman" panose="02020603050405020304" pitchFamily="18" charset="0"/>
              </a:rPr>
              <a:t>с </a:t>
            </a:r>
            <a:r>
              <a:rPr lang="bg-BG" sz="3300" dirty="0">
                <a:latin typeface="Times New Roman" panose="02020603050405020304" pitchFamily="18" charset="0"/>
                <a:cs typeface="Times New Roman" panose="02020603050405020304" pitchFamily="18" charset="0"/>
              </a:rPr>
              <a:t>права само за </a:t>
            </a:r>
            <a:r>
              <a:rPr lang="bg-BG" sz="3300" dirty="0" smtClean="0">
                <a:latin typeface="Times New Roman" panose="02020603050405020304" pitchFamily="18" charset="0"/>
                <a:cs typeface="Times New Roman" panose="02020603050405020304" pitchFamily="18" charset="0"/>
              </a:rPr>
              <a:t>четене</a:t>
            </a:r>
            <a:r>
              <a:rPr lang="en-US" sz="3300" dirty="0" smtClean="0">
                <a:latin typeface="Times New Roman" panose="02020603050405020304" pitchFamily="18" charset="0"/>
                <a:cs typeface="Times New Roman" panose="02020603050405020304" pitchFamily="18" charset="0"/>
              </a:rPr>
              <a:t>),</a:t>
            </a:r>
            <a:r>
              <a:rPr lang="bg-BG" sz="3300" dirty="0" smtClean="0">
                <a:latin typeface="Times New Roman" panose="02020603050405020304" pitchFamily="18" charset="0"/>
                <a:cs typeface="Times New Roman" panose="02020603050405020304" pitchFamily="18" charset="0"/>
              </a:rPr>
              <a:t> който да осигурява  достъп </a:t>
            </a:r>
            <a:r>
              <a:rPr lang="bg-BG" sz="3300" dirty="0">
                <a:latin typeface="Times New Roman" panose="02020603050405020304" pitchFamily="18" charset="0"/>
                <a:cs typeface="Times New Roman" panose="02020603050405020304" pitchFamily="18" charset="0"/>
              </a:rPr>
              <a:t>до функционалността, конфигурационните параметри и </a:t>
            </a:r>
            <a:r>
              <a:rPr lang="bg-BG" sz="3300" dirty="0" smtClean="0">
                <a:latin typeface="Times New Roman" panose="02020603050405020304" pitchFamily="18" charset="0"/>
                <a:cs typeface="Times New Roman" panose="02020603050405020304" pitchFamily="18" charset="0"/>
              </a:rPr>
              <a:t>справочната </a:t>
            </a:r>
            <a:r>
              <a:rPr lang="bg-BG" sz="3300" dirty="0">
                <a:latin typeface="Times New Roman" panose="02020603050405020304" pitchFamily="18" charset="0"/>
                <a:cs typeface="Times New Roman" panose="02020603050405020304" pitchFamily="18" charset="0"/>
              </a:rPr>
              <a:t>част на софтуера </a:t>
            </a:r>
          </a:p>
          <a:p>
            <a:pPr marL="534988" lvl="2" indent="-352425" algn="just">
              <a:lnSpc>
                <a:spcPct val="120000"/>
              </a:lnSpc>
              <a:spcBef>
                <a:spcPts val="600"/>
              </a:spcBef>
              <a:buFont typeface="Wingdings" panose="05000000000000000000" pitchFamily="2" charset="2"/>
              <a:buChar char="Ø"/>
            </a:pPr>
            <a:r>
              <a:rPr lang="bg-BG" sz="3300" b="1" dirty="0" smtClean="0">
                <a:latin typeface="Times New Roman" panose="02020603050405020304" pitchFamily="18" charset="0"/>
                <a:cs typeface="Times New Roman" panose="02020603050405020304" pitchFamily="18" charset="0"/>
              </a:rPr>
              <a:t>Експорт </a:t>
            </a:r>
            <a:r>
              <a:rPr lang="bg-BG" sz="3300" b="1" dirty="0">
                <a:latin typeface="Times New Roman" panose="02020603050405020304" pitchFamily="18" charset="0"/>
                <a:cs typeface="Times New Roman" panose="02020603050405020304" pitchFamily="18" charset="0"/>
              </a:rPr>
              <a:t>на данни в структурира </a:t>
            </a:r>
            <a:r>
              <a:rPr lang="bg-BG" sz="3300" b="1" dirty="0" smtClean="0">
                <a:latin typeface="Times New Roman" panose="02020603050405020304" pitchFamily="18" charset="0"/>
                <a:cs typeface="Times New Roman" panose="02020603050405020304" pitchFamily="18" charset="0"/>
              </a:rPr>
              <a:t>вид </a:t>
            </a:r>
            <a:endParaRPr lang="bg-BG" sz="3300" b="1" dirty="0">
              <a:latin typeface="Times New Roman" panose="02020603050405020304" pitchFamily="18" charset="0"/>
              <a:cs typeface="Times New Roman" panose="02020603050405020304" pitchFamily="18" charset="0"/>
            </a:endParaRPr>
          </a:p>
          <a:p>
            <a:pPr marL="534988" lvl="2" indent="-352425" algn="just">
              <a:lnSpc>
                <a:spcPct val="110000"/>
              </a:lnSpc>
            </a:pPr>
            <a:endParaRPr lang="bg-BG" sz="1800" dirty="0"/>
          </a:p>
        </p:txBody>
      </p:sp>
    </p:spTree>
    <p:extLst>
      <p:ext uri="{BB962C8B-B14F-4D97-AF65-F5344CB8AC3E}">
        <p14:creationId xmlns:p14="http://schemas.microsoft.com/office/powerpoint/2010/main" val="344528417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700699" y="574766"/>
            <a:ext cx="10325716" cy="979714"/>
          </a:xfrm>
        </p:spPr>
        <p:txBody>
          <a:bodyPr>
            <a:noAutofit/>
          </a:bodyPr>
          <a:lstStyle/>
          <a:p>
            <a:pPr marL="914400" lvl="2" algn="l"/>
            <a:r>
              <a:rPr lang="ru-RU" altLang="bg-BG" sz="2800" b="1" i="1" dirty="0" smtClean="0">
                <a:solidFill>
                  <a:srgbClr val="C00000"/>
                </a:solidFill>
                <a:latin typeface="Times New Roman" panose="02020603050405020304" pitchFamily="18" charset="0"/>
                <a:cs typeface="Times New Roman" panose="02020603050405020304" pitchFamily="18" charset="0"/>
              </a:rPr>
              <a:t/>
            </a:r>
            <a:br>
              <a:rPr lang="ru-RU" altLang="bg-BG" sz="2800" b="1" i="1" dirty="0" smtClean="0">
                <a:solidFill>
                  <a:srgbClr val="C00000"/>
                </a:solidFill>
                <a:latin typeface="Times New Roman" panose="02020603050405020304" pitchFamily="18" charset="0"/>
                <a:cs typeface="Times New Roman" panose="02020603050405020304" pitchFamily="18" charset="0"/>
              </a:rPr>
            </a:br>
            <a:r>
              <a:rPr lang="ru-RU" altLang="bg-BG" sz="2800" b="1" i="1" dirty="0">
                <a:solidFill>
                  <a:srgbClr val="C00000"/>
                </a:solidFill>
                <a:latin typeface="Times New Roman" panose="02020603050405020304" pitchFamily="18" charset="0"/>
                <a:cs typeface="Times New Roman" panose="02020603050405020304" pitchFamily="18" charset="0"/>
              </a:rPr>
              <a:t/>
            </a:r>
            <a:br>
              <a:rPr lang="ru-RU" altLang="bg-BG" sz="2800" b="1" i="1" dirty="0">
                <a:solidFill>
                  <a:srgbClr val="C00000"/>
                </a:solidFill>
                <a:latin typeface="Times New Roman" panose="02020603050405020304" pitchFamily="18" charset="0"/>
                <a:cs typeface="Times New Roman" panose="02020603050405020304" pitchFamily="18" charset="0"/>
              </a:rPr>
            </a:br>
            <a:r>
              <a:rPr lang="ru-RU" altLang="bg-BG" sz="2500" b="1" dirty="0">
                <a:solidFill>
                  <a:srgbClr val="002060"/>
                </a:solidFill>
                <a:latin typeface="Times New Roman" panose="02020603050405020304" pitchFamily="18" charset="0"/>
                <a:cs typeface="Times New Roman" panose="02020603050405020304" pitchFamily="18" charset="0"/>
              </a:rPr>
              <a:t>И</a:t>
            </a:r>
            <a:r>
              <a:rPr lang="bg-BG" sz="2500" b="1" dirty="0" err="1">
                <a:solidFill>
                  <a:srgbClr val="002060"/>
                </a:solidFill>
                <a:latin typeface="Times New Roman" panose="02020603050405020304" pitchFamily="18" charset="0"/>
                <a:cs typeface="Times New Roman" panose="02020603050405020304" pitchFamily="18" charset="0"/>
              </a:rPr>
              <a:t>зисквания</a:t>
            </a:r>
            <a:r>
              <a:rPr lang="bg-BG" sz="2500" b="1" dirty="0">
                <a:solidFill>
                  <a:srgbClr val="002060"/>
                </a:solidFill>
                <a:latin typeface="Times New Roman" panose="02020603050405020304" pitchFamily="18" charset="0"/>
                <a:cs typeface="Times New Roman" panose="02020603050405020304" pitchFamily="18" charset="0"/>
              </a:rPr>
              <a:t> към  производителите и разпространителите на софтуер за управление на продажби в търговски обект</a:t>
            </a:r>
            <a:r>
              <a:rPr lang="bg-BG" sz="2800" dirty="0" smtClean="0">
                <a:solidFill>
                  <a:schemeClr val="accent5">
                    <a:lumMod val="75000"/>
                  </a:schemeClr>
                </a:solidFill>
                <a:latin typeface="Times New Roman" panose="02020603050405020304" pitchFamily="18" charset="0"/>
                <a:cs typeface="Times New Roman" panose="02020603050405020304" pitchFamily="18" charset="0"/>
              </a:rPr>
              <a:t/>
            </a:r>
            <a:br>
              <a:rPr lang="bg-BG" sz="2800" dirty="0" smtClean="0">
                <a:solidFill>
                  <a:schemeClr val="accent5">
                    <a:lumMod val="75000"/>
                  </a:schemeClr>
                </a:solidFill>
                <a:latin typeface="Times New Roman" panose="02020603050405020304" pitchFamily="18" charset="0"/>
                <a:cs typeface="Times New Roman" panose="02020603050405020304" pitchFamily="18" charset="0"/>
              </a:rPr>
            </a:br>
            <a:r>
              <a:rPr lang="bg-BG" sz="3000" b="1" dirty="0">
                <a:solidFill>
                  <a:srgbClr val="7030A0"/>
                </a:solidFill>
                <a:latin typeface="Times New Roman" panose="02020603050405020304" pitchFamily="18" charset="0"/>
                <a:cs typeface="Times New Roman" panose="02020603050405020304" pitchFamily="18" charset="0"/>
              </a:rPr>
              <a:t/>
            </a:r>
            <a:br>
              <a:rPr lang="bg-BG" sz="3000" b="1" dirty="0">
                <a:solidFill>
                  <a:srgbClr val="7030A0"/>
                </a:solidFill>
                <a:latin typeface="Times New Roman" panose="02020603050405020304" pitchFamily="18" charset="0"/>
                <a:cs typeface="Times New Roman" panose="02020603050405020304" pitchFamily="18" charset="0"/>
              </a:rPr>
            </a:br>
            <a:endParaRPr lang="ru-RU" altLang="bg-BG" sz="2500" b="1" dirty="0" smtClean="0">
              <a:solidFill>
                <a:srgbClr val="7030A0"/>
              </a:solidFill>
              <a:latin typeface="Times New Roman" panose="02020603050405020304" pitchFamily="18" charset="0"/>
              <a:cs typeface="Times New Roman" panose="02020603050405020304" pitchFamily="18" charset="0"/>
            </a:endParaRPr>
          </a:p>
        </p:txBody>
      </p:sp>
      <p:sp>
        <p:nvSpPr>
          <p:cNvPr id="77827" name="Content Placeholder 2"/>
          <p:cNvSpPr>
            <a:spLocks noGrp="1"/>
          </p:cNvSpPr>
          <p:nvPr>
            <p:ph sz="quarter" idx="1"/>
          </p:nvPr>
        </p:nvSpPr>
        <p:spPr>
          <a:xfrm>
            <a:off x="723900" y="1674152"/>
            <a:ext cx="10941231" cy="4663148"/>
          </a:xfrm>
        </p:spPr>
        <p:txBody>
          <a:bodyPr>
            <a:normAutofit fontScale="85000" lnSpcReduction="20000"/>
          </a:bodyPr>
          <a:lstStyle/>
          <a:p>
            <a:pPr marL="914400" lvl="2" indent="0" algn="just">
              <a:lnSpc>
                <a:spcPct val="100000"/>
              </a:lnSpc>
              <a:buNone/>
            </a:pP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719138" lvl="2" indent="-366713" algn="just">
              <a:lnSpc>
                <a:spcPct val="120000"/>
              </a:lnSpc>
              <a:spcBef>
                <a:spcPts val="600"/>
              </a:spcBef>
              <a:buFont typeface="Wingdings" panose="05000000000000000000" pitchFamily="2" charset="2"/>
              <a:buChar char="Ø"/>
            </a:pPr>
            <a:r>
              <a:rPr lang="bg-BG" sz="2100" b="1" dirty="0" smtClean="0">
                <a:latin typeface="Times New Roman" panose="02020603050405020304" pitchFamily="18" charset="0"/>
                <a:cs typeface="Times New Roman" panose="02020603050405020304" pitchFamily="18" charset="0"/>
              </a:rPr>
              <a:t>Декларация за съответствие (ЗДДС, чл. 118 ал. 14)</a:t>
            </a:r>
          </a:p>
          <a:p>
            <a:pPr marL="723900" lvl="2" indent="0" algn="just">
              <a:lnSpc>
                <a:spcPct val="120000"/>
              </a:lnSpc>
              <a:spcBef>
                <a:spcPts val="600"/>
              </a:spcBef>
              <a:buNone/>
            </a:pPr>
            <a:r>
              <a:rPr lang="ru-RU" sz="2100" dirty="0">
                <a:latin typeface="Times New Roman" panose="02020603050405020304" pitchFamily="18" charset="0"/>
                <a:cs typeface="Times New Roman" panose="02020603050405020304" pitchFamily="18" charset="0"/>
              </a:rPr>
              <a:t>Производител/разпространител на софтуер за управление на продажби в търговските обекти е длъжен да декларира в </a:t>
            </a:r>
            <a:r>
              <a:rPr lang="ru-RU" sz="2100" dirty="0" smtClean="0">
                <a:latin typeface="Times New Roman" panose="02020603050405020304" pitchFamily="18" charset="0"/>
                <a:cs typeface="Times New Roman" panose="02020603050405020304" pitchFamily="18" charset="0"/>
              </a:rPr>
              <a:t>НАП: 1)наименование </a:t>
            </a:r>
            <a:r>
              <a:rPr lang="ru-RU" sz="2100" dirty="0">
                <a:latin typeface="Times New Roman" panose="02020603050405020304" pitchFamily="18" charset="0"/>
                <a:cs typeface="Times New Roman" panose="02020603050405020304" pitchFamily="18" charset="0"/>
              </a:rPr>
              <a:t>и </a:t>
            </a:r>
            <a:r>
              <a:rPr lang="ru-RU" sz="2100" dirty="0" smtClean="0">
                <a:latin typeface="Times New Roman" panose="02020603050405020304" pitchFamily="18" charset="0"/>
                <a:cs typeface="Times New Roman" panose="02020603050405020304" pitchFamily="18" charset="0"/>
              </a:rPr>
              <a:t>версия </a:t>
            </a:r>
            <a:r>
              <a:rPr lang="ru-RU" sz="2100" dirty="0">
                <a:latin typeface="Times New Roman" panose="02020603050405020304" pitchFamily="18" charset="0"/>
                <a:cs typeface="Times New Roman" panose="02020603050405020304" pitchFamily="18" charset="0"/>
              </a:rPr>
              <a:t>на </a:t>
            </a:r>
            <a:r>
              <a:rPr lang="ru-RU" sz="2100" dirty="0" smtClean="0">
                <a:latin typeface="Times New Roman" panose="02020603050405020304" pitchFamily="18" charset="0"/>
                <a:cs typeface="Times New Roman" panose="02020603050405020304" pitchFamily="18" charset="0"/>
              </a:rPr>
              <a:t>софтуера; 2) че софтуерът </a:t>
            </a:r>
            <a:r>
              <a:rPr lang="ru-RU" sz="2100" dirty="0">
                <a:latin typeface="Times New Roman" panose="02020603050405020304" pitchFamily="18" charset="0"/>
                <a:cs typeface="Times New Roman" panose="02020603050405020304" pitchFamily="18" charset="0"/>
              </a:rPr>
              <a:t>отговаря на </a:t>
            </a:r>
            <a:r>
              <a:rPr lang="ru-RU" sz="2100" dirty="0" smtClean="0">
                <a:latin typeface="Times New Roman" panose="02020603050405020304" pitchFamily="18" charset="0"/>
                <a:cs typeface="Times New Roman" panose="02020603050405020304" pitchFamily="18" charset="0"/>
              </a:rPr>
              <a:t>изискванията в Наредба Н-18; 3)че софтуерът </a:t>
            </a:r>
            <a:r>
              <a:rPr lang="ru-RU" sz="2100" dirty="0">
                <a:latin typeface="Times New Roman" panose="02020603050405020304" pitchFamily="18" charset="0"/>
                <a:cs typeface="Times New Roman" panose="02020603050405020304" pitchFamily="18" charset="0"/>
              </a:rPr>
              <a:t>не съдържа модули, позволяващи заобикаляне на изискванията, определени в Наредба Н-18</a:t>
            </a:r>
            <a:r>
              <a:rPr lang="ru-RU" sz="2100" dirty="0" smtClean="0">
                <a:latin typeface="Times New Roman" panose="02020603050405020304" pitchFamily="18" charset="0"/>
                <a:cs typeface="Times New Roman" panose="02020603050405020304" pitchFamily="18" charset="0"/>
              </a:rPr>
              <a:t>; 4) </a:t>
            </a:r>
            <a:r>
              <a:rPr lang="ru-RU" sz="2100" dirty="0">
                <a:latin typeface="Times New Roman" panose="02020603050405020304" pitchFamily="18" charset="0"/>
                <a:cs typeface="Times New Roman" panose="02020603050405020304" pitchFamily="18" charset="0"/>
              </a:rPr>
              <a:t>че не произвежда/не разпространява софтуер, предназначен за промяна на функционалността на софтуера по т. 1 с цел заобикаляне на </a:t>
            </a:r>
            <a:r>
              <a:rPr lang="ru-RU" sz="2100" dirty="0" smtClean="0">
                <a:latin typeface="Times New Roman" panose="02020603050405020304" pitchFamily="18" charset="0"/>
                <a:cs typeface="Times New Roman" panose="02020603050405020304" pitchFamily="18" charset="0"/>
              </a:rPr>
              <a:t>изискванията, </a:t>
            </a:r>
            <a:r>
              <a:rPr lang="ru-RU" sz="2100" dirty="0">
                <a:latin typeface="Times New Roman" panose="02020603050405020304" pitchFamily="18" charset="0"/>
                <a:cs typeface="Times New Roman" panose="02020603050405020304" pitchFamily="18" charset="0"/>
              </a:rPr>
              <a:t>както и за промяна, изтриване или друг вид манипулиране на информацията в базата данни, с която работи софтуерът.</a:t>
            </a:r>
          </a:p>
          <a:p>
            <a:pPr marL="719138" lvl="2" indent="-444500" algn="just">
              <a:lnSpc>
                <a:spcPct val="120000"/>
              </a:lnSpc>
              <a:spcBef>
                <a:spcPts val="600"/>
              </a:spcBef>
              <a:buFont typeface="Wingdings" panose="05000000000000000000" pitchFamily="2" charset="2"/>
              <a:buChar char="Ø"/>
            </a:pPr>
            <a:r>
              <a:rPr lang="bg-BG" sz="2100" b="1" dirty="0" smtClean="0">
                <a:latin typeface="Times New Roman" panose="02020603050405020304" pitchFamily="18" charset="0"/>
                <a:cs typeface="Times New Roman" panose="02020603050405020304" pitchFamily="18" charset="0"/>
              </a:rPr>
              <a:t>Информация за софтуера </a:t>
            </a:r>
          </a:p>
          <a:p>
            <a:pPr marL="723900" lvl="2" indent="0" algn="just">
              <a:lnSpc>
                <a:spcPct val="120000"/>
              </a:lnSpc>
              <a:spcBef>
                <a:spcPts val="600"/>
              </a:spcBef>
              <a:buNone/>
            </a:pPr>
            <a:r>
              <a:rPr lang="bg-BG" sz="2100" dirty="0" smtClean="0">
                <a:latin typeface="Times New Roman" panose="02020603050405020304" pitchFamily="18" charset="0"/>
                <a:cs typeface="Times New Roman" panose="02020603050405020304" pitchFamily="18" charset="0"/>
              </a:rPr>
              <a:t>Заедно с декларацията производителите/разпространителите подават основна техническа информация за софтуера: Модули </a:t>
            </a:r>
            <a:r>
              <a:rPr lang="bg-BG" sz="2100" dirty="0">
                <a:latin typeface="Times New Roman" panose="02020603050405020304" pitchFamily="18" charset="0"/>
                <a:cs typeface="Times New Roman" panose="02020603050405020304" pitchFamily="18" charset="0"/>
              </a:rPr>
              <a:t>на софтуера и тяхната </a:t>
            </a:r>
            <a:r>
              <a:rPr lang="bg-BG" sz="2100" dirty="0" smtClean="0">
                <a:latin typeface="Times New Roman" panose="02020603050405020304" pitchFamily="18" charset="0"/>
                <a:cs typeface="Times New Roman" panose="02020603050405020304" pitchFamily="18" charset="0"/>
              </a:rPr>
              <a:t>функционалност; Технологична </a:t>
            </a:r>
            <a:r>
              <a:rPr lang="bg-BG" sz="2100" dirty="0">
                <a:latin typeface="Times New Roman" panose="02020603050405020304" pitchFamily="18" charset="0"/>
                <a:cs typeface="Times New Roman" panose="02020603050405020304" pitchFamily="18" charset="0"/>
              </a:rPr>
              <a:t>и системна среда, в която </a:t>
            </a:r>
            <a:r>
              <a:rPr lang="bg-BG" sz="2100" dirty="0" smtClean="0">
                <a:latin typeface="Times New Roman" panose="02020603050405020304" pitchFamily="18" charset="0"/>
                <a:cs typeface="Times New Roman" panose="02020603050405020304" pitchFamily="18" charset="0"/>
              </a:rPr>
              <a:t>софтуерът работи; Вид </a:t>
            </a:r>
            <a:r>
              <a:rPr lang="bg-BG" sz="2100" dirty="0">
                <a:latin typeface="Times New Roman" panose="02020603050405020304" pitchFamily="18" charset="0"/>
                <a:cs typeface="Times New Roman" panose="02020603050405020304" pitchFamily="18" charset="0"/>
              </a:rPr>
              <a:t>на </a:t>
            </a:r>
            <a:r>
              <a:rPr lang="bg-BG" sz="2100" dirty="0" smtClean="0">
                <a:latin typeface="Times New Roman" panose="02020603050405020304" pitchFamily="18" charset="0"/>
                <a:cs typeface="Times New Roman" panose="02020603050405020304" pitchFamily="18" charset="0"/>
              </a:rPr>
              <a:t>БД; Начин </a:t>
            </a:r>
            <a:r>
              <a:rPr lang="bg-BG" sz="2100" dirty="0">
                <a:latin typeface="Times New Roman" panose="02020603050405020304" pitchFamily="18" charset="0"/>
                <a:cs typeface="Times New Roman" panose="02020603050405020304" pitchFamily="18" charset="0"/>
              </a:rPr>
              <a:t>на </a:t>
            </a:r>
            <a:r>
              <a:rPr lang="bg-BG" sz="2100" dirty="0" smtClean="0">
                <a:latin typeface="Times New Roman" panose="02020603050405020304" pitchFamily="18" charset="0"/>
                <a:cs typeface="Times New Roman" panose="02020603050405020304" pitchFamily="18" charset="0"/>
              </a:rPr>
              <a:t>автентификация </a:t>
            </a:r>
            <a:r>
              <a:rPr lang="bg-BG" sz="2100" dirty="0">
                <a:latin typeface="Times New Roman" panose="02020603050405020304" pitchFamily="18" charset="0"/>
                <a:cs typeface="Times New Roman" panose="02020603050405020304" pitchFamily="18" charset="0"/>
              </a:rPr>
              <a:t>на потребителите. </a:t>
            </a:r>
          </a:p>
          <a:p>
            <a:pPr marL="719138" lvl="2" indent="-444500" algn="just">
              <a:lnSpc>
                <a:spcPct val="120000"/>
              </a:lnSpc>
              <a:spcBef>
                <a:spcPts val="600"/>
              </a:spcBef>
              <a:buFont typeface="Wingdings" panose="05000000000000000000" pitchFamily="2" charset="2"/>
              <a:buChar char="Ø"/>
            </a:pPr>
            <a:r>
              <a:rPr lang="bg-BG" sz="2100" b="1" dirty="0" smtClean="0">
                <a:latin typeface="Times New Roman" panose="02020603050405020304" pitchFamily="18" charset="0"/>
                <a:cs typeface="Times New Roman" panose="02020603050405020304" pitchFamily="18" charset="0"/>
              </a:rPr>
              <a:t>Публичен електронен списък със софтуери</a:t>
            </a:r>
          </a:p>
          <a:p>
            <a:pPr marL="719138" lvl="2" indent="0" algn="just">
              <a:lnSpc>
                <a:spcPct val="120000"/>
              </a:lnSpc>
              <a:spcBef>
                <a:spcPts val="600"/>
              </a:spcBef>
              <a:buNone/>
            </a:pPr>
            <a:r>
              <a:rPr lang="bg-BG" sz="2100" dirty="0" smtClean="0">
                <a:latin typeface="Times New Roman" panose="02020603050405020304" pitchFamily="18" charset="0"/>
                <a:cs typeface="Times New Roman" panose="02020603050405020304" pitchFamily="18" charset="0"/>
              </a:rPr>
              <a:t>НАП </a:t>
            </a:r>
            <a:r>
              <a:rPr lang="bg-BG" sz="2100" dirty="0">
                <a:latin typeface="Times New Roman" panose="02020603050405020304" pitchFamily="18" charset="0"/>
                <a:cs typeface="Times New Roman" panose="02020603050405020304" pitchFamily="18" charset="0"/>
              </a:rPr>
              <a:t>поддържа публичен списък със софтуерите, за които е декларирано съответствие с нормативните изисквания.</a:t>
            </a:r>
            <a:endParaRPr lang="bg-BG" sz="2100" dirty="0" smtClean="0">
              <a:latin typeface="Times New Roman" panose="02020603050405020304" pitchFamily="18" charset="0"/>
              <a:cs typeface="Times New Roman" panose="02020603050405020304" pitchFamily="18" charset="0"/>
            </a:endParaRPr>
          </a:p>
          <a:p>
            <a:pPr marL="914400" lvl="2" indent="0" algn="just">
              <a:lnSpc>
                <a:spcPct val="100000"/>
              </a:lnSpc>
              <a:buNone/>
            </a:pPr>
            <a:endParaRPr lang="bg-BG" sz="2300" dirty="0">
              <a:solidFill>
                <a:schemeClr val="accent5">
                  <a:lumMod val="75000"/>
                </a:schemeClr>
              </a:solidFill>
              <a:latin typeface="Times New Roman" panose="02020603050405020304" pitchFamily="18" charset="0"/>
              <a:cs typeface="Times New Roman" panose="02020603050405020304" pitchFamily="18" charset="0"/>
            </a:endParaRPr>
          </a:p>
          <a:p>
            <a:pPr marL="914400" lvl="2" indent="0" algn="just">
              <a:lnSpc>
                <a:spcPct val="100000"/>
              </a:lnSpc>
              <a:buNone/>
            </a:pPr>
            <a:endParaRPr lang="bg-BG" sz="2300" dirty="0" smtClean="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45591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700699" y="574766"/>
            <a:ext cx="10325716" cy="979714"/>
          </a:xfrm>
        </p:spPr>
        <p:txBody>
          <a:bodyPr>
            <a:noAutofit/>
          </a:bodyPr>
          <a:lstStyle/>
          <a:p>
            <a:pPr marL="914400" lvl="2" algn="l"/>
            <a:r>
              <a:rPr lang="ru-RU" altLang="bg-BG" sz="2800" b="1" i="1" dirty="0" smtClean="0">
                <a:solidFill>
                  <a:srgbClr val="C00000"/>
                </a:solidFill>
                <a:latin typeface="Times New Roman" panose="02020603050405020304" pitchFamily="18" charset="0"/>
                <a:cs typeface="Times New Roman" panose="02020603050405020304" pitchFamily="18" charset="0"/>
              </a:rPr>
              <a:t/>
            </a:r>
            <a:br>
              <a:rPr lang="ru-RU" altLang="bg-BG" sz="2800" b="1" i="1" dirty="0" smtClean="0">
                <a:solidFill>
                  <a:srgbClr val="C00000"/>
                </a:solidFill>
                <a:latin typeface="Times New Roman" panose="02020603050405020304" pitchFamily="18" charset="0"/>
                <a:cs typeface="Times New Roman" panose="02020603050405020304" pitchFamily="18" charset="0"/>
              </a:rPr>
            </a:br>
            <a:r>
              <a:rPr lang="ru-RU" altLang="bg-BG" sz="2800" b="1" i="1" dirty="0">
                <a:solidFill>
                  <a:srgbClr val="C00000"/>
                </a:solidFill>
                <a:latin typeface="Times New Roman" panose="02020603050405020304" pitchFamily="18" charset="0"/>
                <a:cs typeface="Times New Roman" panose="02020603050405020304" pitchFamily="18" charset="0"/>
              </a:rPr>
              <a:t/>
            </a:r>
            <a:br>
              <a:rPr lang="ru-RU" altLang="bg-BG" sz="2800" b="1" i="1" dirty="0">
                <a:solidFill>
                  <a:srgbClr val="C00000"/>
                </a:solidFill>
                <a:latin typeface="Times New Roman" panose="02020603050405020304" pitchFamily="18" charset="0"/>
                <a:cs typeface="Times New Roman" panose="02020603050405020304" pitchFamily="18" charset="0"/>
              </a:rPr>
            </a:br>
            <a:r>
              <a:rPr lang="ru-RU" altLang="bg-BG" sz="2500" b="1" dirty="0">
                <a:solidFill>
                  <a:srgbClr val="002060"/>
                </a:solidFill>
                <a:latin typeface="Times New Roman" panose="02020603050405020304" pitchFamily="18" charset="0"/>
                <a:cs typeface="Times New Roman" panose="02020603050405020304" pitchFamily="18" charset="0"/>
              </a:rPr>
              <a:t>И</a:t>
            </a:r>
            <a:r>
              <a:rPr lang="bg-BG" sz="2500" b="1" dirty="0" err="1">
                <a:solidFill>
                  <a:srgbClr val="002060"/>
                </a:solidFill>
                <a:latin typeface="Times New Roman" panose="02020603050405020304" pitchFamily="18" charset="0"/>
                <a:cs typeface="Times New Roman" panose="02020603050405020304" pitchFamily="18" charset="0"/>
              </a:rPr>
              <a:t>зисквания</a:t>
            </a:r>
            <a:r>
              <a:rPr lang="bg-BG" sz="2500" b="1" dirty="0">
                <a:solidFill>
                  <a:srgbClr val="002060"/>
                </a:solidFill>
                <a:latin typeface="Times New Roman" panose="02020603050405020304" pitchFamily="18" charset="0"/>
                <a:cs typeface="Times New Roman" panose="02020603050405020304" pitchFamily="18" charset="0"/>
              </a:rPr>
              <a:t> </a:t>
            </a:r>
            <a:r>
              <a:rPr lang="ru-RU" sz="2500" b="1" dirty="0" smtClean="0">
                <a:solidFill>
                  <a:srgbClr val="002060"/>
                </a:solidFill>
                <a:latin typeface="Times New Roman" panose="02020603050405020304" pitchFamily="18" charset="0"/>
                <a:cs typeface="Times New Roman" panose="02020603050405020304" pitchFamily="18" charset="0"/>
              </a:rPr>
              <a:t>към лицата, които използват софтуер за управление на продажби в търговските обекти</a:t>
            </a:r>
            <a:r>
              <a:rPr lang="bg-BG" sz="2800" dirty="0" smtClean="0">
                <a:solidFill>
                  <a:schemeClr val="accent5">
                    <a:lumMod val="75000"/>
                  </a:schemeClr>
                </a:solidFill>
                <a:latin typeface="Times New Roman" panose="02020603050405020304" pitchFamily="18" charset="0"/>
                <a:cs typeface="Times New Roman" panose="02020603050405020304" pitchFamily="18" charset="0"/>
              </a:rPr>
              <a:t/>
            </a:r>
            <a:br>
              <a:rPr lang="bg-BG" sz="2800" dirty="0" smtClean="0">
                <a:solidFill>
                  <a:schemeClr val="accent5">
                    <a:lumMod val="75000"/>
                  </a:schemeClr>
                </a:solidFill>
                <a:latin typeface="Times New Roman" panose="02020603050405020304" pitchFamily="18" charset="0"/>
                <a:cs typeface="Times New Roman" panose="02020603050405020304" pitchFamily="18" charset="0"/>
              </a:rPr>
            </a:br>
            <a:r>
              <a:rPr lang="bg-BG" sz="3000" b="1" dirty="0">
                <a:solidFill>
                  <a:srgbClr val="7030A0"/>
                </a:solidFill>
                <a:latin typeface="Times New Roman" panose="02020603050405020304" pitchFamily="18" charset="0"/>
                <a:cs typeface="Times New Roman" panose="02020603050405020304" pitchFamily="18" charset="0"/>
              </a:rPr>
              <a:t/>
            </a:r>
            <a:br>
              <a:rPr lang="bg-BG" sz="3000" b="1" dirty="0">
                <a:solidFill>
                  <a:srgbClr val="7030A0"/>
                </a:solidFill>
                <a:latin typeface="Times New Roman" panose="02020603050405020304" pitchFamily="18" charset="0"/>
                <a:cs typeface="Times New Roman" panose="02020603050405020304" pitchFamily="18" charset="0"/>
              </a:rPr>
            </a:br>
            <a:endParaRPr lang="ru-RU" altLang="bg-BG" sz="2500" b="1" dirty="0" smtClean="0">
              <a:solidFill>
                <a:srgbClr val="7030A0"/>
              </a:solidFill>
              <a:latin typeface="Times New Roman" panose="02020603050405020304" pitchFamily="18" charset="0"/>
              <a:cs typeface="Times New Roman" panose="02020603050405020304" pitchFamily="18" charset="0"/>
            </a:endParaRPr>
          </a:p>
        </p:txBody>
      </p:sp>
      <p:sp>
        <p:nvSpPr>
          <p:cNvPr id="77827" name="Content Placeholder 2"/>
          <p:cNvSpPr>
            <a:spLocks noGrp="1"/>
          </p:cNvSpPr>
          <p:nvPr>
            <p:ph sz="quarter" idx="1"/>
          </p:nvPr>
        </p:nvSpPr>
        <p:spPr>
          <a:xfrm>
            <a:off x="558800" y="1674152"/>
            <a:ext cx="11106331" cy="4955248"/>
          </a:xfrm>
        </p:spPr>
        <p:txBody>
          <a:bodyPr>
            <a:normAutofit fontScale="92500" lnSpcReduction="20000"/>
          </a:bodyPr>
          <a:lstStyle/>
          <a:p>
            <a:pPr marL="914400" lvl="2" indent="0" algn="just">
              <a:lnSpc>
                <a:spcPct val="100000"/>
              </a:lnSpc>
              <a:buNone/>
            </a:pPr>
            <a:endParaRPr lang="bg-BG" sz="1600" dirty="0" smtClean="0">
              <a:solidFill>
                <a:schemeClr val="accent5">
                  <a:lumMod val="75000"/>
                </a:schemeClr>
              </a:solidFill>
              <a:latin typeface="Times New Roman" panose="02020603050405020304" pitchFamily="18" charset="0"/>
              <a:cs typeface="Times New Roman" panose="02020603050405020304" pitchFamily="18" charset="0"/>
            </a:endParaRPr>
          </a:p>
          <a:p>
            <a:pPr marL="723900" lvl="2" indent="-368300" algn="just">
              <a:lnSpc>
                <a:spcPct val="100000"/>
              </a:lnSpc>
              <a:spcBef>
                <a:spcPts val="600"/>
              </a:spcBef>
              <a:buFont typeface="Wingdings" panose="05000000000000000000" pitchFamily="2" charset="2"/>
              <a:buChar char="Ø"/>
            </a:pPr>
            <a:endParaRPr lang="bg-BG" sz="1800" dirty="0" smtClean="0">
              <a:latin typeface="Times New Roman" panose="02020603050405020304" pitchFamily="18" charset="0"/>
              <a:cs typeface="Times New Roman" panose="02020603050405020304" pitchFamily="18" charset="0"/>
            </a:endParaRPr>
          </a:p>
          <a:p>
            <a:pPr marL="723900" lvl="2" indent="-368300" algn="just">
              <a:lnSpc>
                <a:spcPct val="100000"/>
              </a:lnSpc>
              <a:spcBef>
                <a:spcPts val="600"/>
              </a:spcBef>
              <a:buFont typeface="Wingdings" panose="05000000000000000000" pitchFamily="2" charset="2"/>
              <a:buChar char="Ø"/>
            </a:pPr>
            <a:r>
              <a:rPr lang="bg-BG" sz="2100" dirty="0" smtClean="0">
                <a:latin typeface="Times New Roman" panose="02020603050405020304" pitchFamily="18" charset="0"/>
                <a:cs typeface="Times New Roman" panose="02020603050405020304" pitchFamily="18" charset="0"/>
              </a:rPr>
              <a:t>Могат да използват само софтуер от публичния електронен списък;</a:t>
            </a:r>
          </a:p>
          <a:p>
            <a:pPr marL="723900" lvl="2" indent="-368300" algn="just">
              <a:lnSpc>
                <a:spcPct val="100000"/>
              </a:lnSpc>
              <a:spcBef>
                <a:spcPts val="600"/>
              </a:spcBef>
              <a:buFont typeface="Wingdings" panose="05000000000000000000" pitchFamily="2" charset="2"/>
              <a:buChar char="Ø"/>
            </a:pPr>
            <a:r>
              <a:rPr lang="bg-BG" sz="2100" dirty="0" smtClean="0">
                <a:latin typeface="Times New Roman" panose="02020603050405020304" pitchFamily="18" charset="0"/>
                <a:cs typeface="Times New Roman" panose="02020603050405020304" pitchFamily="18" charset="0"/>
              </a:rPr>
              <a:t>Софтуерът управлява всички ФУ в търговския обект;</a:t>
            </a:r>
          </a:p>
          <a:p>
            <a:pPr marL="723900" lvl="2" indent="-368300" algn="just">
              <a:lnSpc>
                <a:spcPct val="100000"/>
              </a:lnSpc>
              <a:spcBef>
                <a:spcPts val="600"/>
              </a:spcBef>
              <a:buFont typeface="Wingdings" panose="05000000000000000000" pitchFamily="2" charset="2"/>
              <a:buChar char="Ø"/>
            </a:pPr>
            <a:r>
              <a:rPr lang="bg-BG" sz="2100" dirty="0" smtClean="0">
                <a:latin typeface="Times New Roman" panose="02020603050405020304" pitchFamily="18" charset="0"/>
                <a:cs typeface="Times New Roman" panose="02020603050405020304" pitchFamily="18" charset="0"/>
              </a:rPr>
              <a:t>Отговорни са за целостта и интегритета на информацията в БД;</a:t>
            </a:r>
          </a:p>
          <a:p>
            <a:pPr marL="723900" lvl="2" indent="-368300" algn="just">
              <a:lnSpc>
                <a:spcPct val="100000"/>
              </a:lnSpc>
              <a:spcBef>
                <a:spcPts val="600"/>
              </a:spcBef>
              <a:buFont typeface="Wingdings" panose="05000000000000000000" pitchFamily="2" charset="2"/>
              <a:buChar char="Ø"/>
            </a:pPr>
            <a:r>
              <a:rPr lang="bg-BG" sz="2100" dirty="0" smtClean="0">
                <a:latin typeface="Times New Roman" panose="02020603050405020304" pitchFamily="18" charset="0"/>
                <a:cs typeface="Times New Roman" panose="02020603050405020304" pitchFamily="18" charset="0"/>
              </a:rPr>
              <a:t>При контролни действия </a:t>
            </a:r>
          </a:p>
          <a:p>
            <a:pPr marL="1181100" lvl="3" indent="-368300" algn="just">
              <a:lnSpc>
                <a:spcPct val="100000"/>
              </a:lnSpc>
              <a:spcBef>
                <a:spcPts val="600"/>
              </a:spcBef>
              <a:buFont typeface="Wingdings" panose="05000000000000000000" pitchFamily="2" charset="2"/>
              <a:buChar char="§"/>
            </a:pPr>
            <a:r>
              <a:rPr lang="bg-BG" sz="2100" dirty="0" smtClean="0">
                <a:latin typeface="Times New Roman" panose="02020603050405020304" pitchFamily="18" charset="0"/>
                <a:cs typeface="Times New Roman" panose="02020603050405020304" pitchFamily="18" charset="0"/>
              </a:rPr>
              <a:t>Задължение за предоставяне на достъп на ОП до всички устройства, с които софтуерът работи;</a:t>
            </a:r>
          </a:p>
          <a:p>
            <a:pPr marL="1181100" lvl="3" indent="-368300" algn="just">
              <a:lnSpc>
                <a:spcPct val="100000"/>
              </a:lnSpc>
              <a:spcBef>
                <a:spcPts val="600"/>
              </a:spcBef>
              <a:buFont typeface="Wingdings" panose="05000000000000000000" pitchFamily="2" charset="2"/>
              <a:buChar char="§"/>
            </a:pPr>
            <a:r>
              <a:rPr lang="bg-BG" sz="2100" dirty="0" smtClean="0">
                <a:latin typeface="Times New Roman" panose="02020603050405020304" pitchFamily="18" charset="0"/>
                <a:cs typeface="Times New Roman" panose="02020603050405020304" pitchFamily="18" charset="0"/>
              </a:rPr>
              <a:t>Достъп до одиторския профил на софтуера;</a:t>
            </a:r>
          </a:p>
          <a:p>
            <a:pPr marL="1181100" lvl="3" indent="-368300" algn="just">
              <a:lnSpc>
                <a:spcPct val="100000"/>
              </a:lnSpc>
              <a:spcBef>
                <a:spcPts val="600"/>
              </a:spcBef>
              <a:buFont typeface="Wingdings" panose="05000000000000000000" pitchFamily="2" charset="2"/>
              <a:buChar char="§"/>
            </a:pPr>
            <a:r>
              <a:rPr lang="bg-BG" sz="2100" dirty="0" smtClean="0">
                <a:latin typeface="Times New Roman" panose="02020603050405020304" pitchFamily="18" charset="0"/>
                <a:cs typeface="Times New Roman" panose="02020603050405020304" pitchFamily="18" charset="0"/>
              </a:rPr>
              <a:t>Достъп до БД с възможност за експорт;</a:t>
            </a:r>
          </a:p>
          <a:p>
            <a:pPr marL="723900" lvl="2" indent="-368300" algn="just">
              <a:lnSpc>
                <a:spcPct val="100000"/>
              </a:lnSpc>
              <a:spcBef>
                <a:spcPts val="600"/>
              </a:spcBef>
              <a:buFont typeface="Wingdings" panose="05000000000000000000" pitchFamily="2" charset="2"/>
              <a:buChar char="Ø"/>
            </a:pPr>
            <a:r>
              <a:rPr lang="bg-BG" sz="2100" dirty="0" smtClean="0">
                <a:latin typeface="Times New Roman" panose="02020603050405020304" pitchFamily="18" charset="0"/>
                <a:cs typeface="Times New Roman" panose="02020603050405020304" pitchFamily="18" charset="0"/>
              </a:rPr>
              <a:t>Подават информация в НАП относно:</a:t>
            </a:r>
          </a:p>
          <a:p>
            <a:pPr marL="1181100" lvl="3" indent="-368300" algn="just">
              <a:lnSpc>
                <a:spcPct val="100000"/>
              </a:lnSpc>
              <a:spcBef>
                <a:spcPts val="600"/>
              </a:spcBef>
              <a:buFont typeface="Wingdings" panose="05000000000000000000" pitchFamily="2" charset="2"/>
              <a:buChar char="§"/>
            </a:pPr>
            <a:r>
              <a:rPr lang="bg-BG" sz="2100" dirty="0">
                <a:latin typeface="Times New Roman" panose="02020603050405020304" pitchFamily="18" charset="0"/>
                <a:cs typeface="Times New Roman" panose="02020603050405020304" pitchFamily="18" charset="0"/>
              </a:rPr>
              <a:t>Вида на използвания софтуер;</a:t>
            </a:r>
          </a:p>
          <a:p>
            <a:pPr marL="1181100" lvl="3" indent="-368300" algn="just">
              <a:lnSpc>
                <a:spcPct val="100000"/>
              </a:lnSpc>
              <a:spcBef>
                <a:spcPts val="600"/>
              </a:spcBef>
              <a:buFont typeface="Wingdings" panose="05000000000000000000" pitchFamily="2" charset="2"/>
              <a:buChar char="§"/>
            </a:pPr>
            <a:r>
              <a:rPr lang="bg-BG" sz="2100" dirty="0">
                <a:latin typeface="Times New Roman" panose="02020603050405020304" pitchFamily="18" charset="0"/>
                <a:cs typeface="Times New Roman" panose="02020603050405020304" pitchFamily="18" charset="0"/>
              </a:rPr>
              <a:t>Средата в която работа и свързаните към него фискални и нефискални печатащи устройства;</a:t>
            </a:r>
          </a:p>
          <a:p>
            <a:pPr marL="1181100" lvl="3" indent="-368300" algn="just">
              <a:lnSpc>
                <a:spcPct val="100000"/>
              </a:lnSpc>
              <a:spcBef>
                <a:spcPts val="600"/>
              </a:spcBef>
              <a:buFont typeface="Wingdings" panose="05000000000000000000" pitchFamily="2" charset="2"/>
              <a:buChar char="§"/>
            </a:pPr>
            <a:r>
              <a:rPr lang="bg-BG" sz="2100" dirty="0">
                <a:latin typeface="Times New Roman" panose="02020603050405020304" pitchFamily="18" charset="0"/>
                <a:cs typeface="Times New Roman" panose="02020603050405020304" pitchFamily="18" charset="0"/>
              </a:rPr>
              <a:t>Местонахождение на БД;</a:t>
            </a:r>
          </a:p>
          <a:p>
            <a:pPr marL="1181100" lvl="3" indent="-368300" algn="just">
              <a:lnSpc>
                <a:spcPct val="100000"/>
              </a:lnSpc>
              <a:spcBef>
                <a:spcPts val="600"/>
              </a:spcBef>
              <a:buFont typeface="Wingdings" panose="05000000000000000000" pitchFamily="2" charset="2"/>
              <a:buChar char="§"/>
            </a:pPr>
            <a:r>
              <a:rPr lang="bg-BG" sz="2100" dirty="0">
                <a:latin typeface="Times New Roman" panose="02020603050405020304" pitchFamily="18" charset="0"/>
                <a:cs typeface="Times New Roman" panose="02020603050405020304" pitchFamily="18" charset="0"/>
              </a:rPr>
              <a:t>Информация относно инсталирани допълнителни компоненти и разширения към софтуера (</a:t>
            </a:r>
            <a:r>
              <a:rPr lang="bg-BG" sz="2100" dirty="0" err="1">
                <a:latin typeface="Times New Roman" panose="02020603050405020304" pitchFamily="18" charset="0"/>
                <a:cs typeface="Times New Roman" panose="02020603050405020304" pitchFamily="18" charset="0"/>
              </a:rPr>
              <a:t>plug-ins</a:t>
            </a:r>
            <a:r>
              <a:rPr lang="bg-BG" sz="2100" dirty="0">
                <a:latin typeface="Times New Roman" panose="02020603050405020304" pitchFamily="18" charset="0"/>
                <a:cs typeface="Times New Roman" panose="02020603050405020304" pitchFamily="18" charset="0"/>
              </a:rPr>
              <a:t>).</a:t>
            </a:r>
          </a:p>
          <a:p>
            <a:pPr marL="914400" lvl="2" indent="0" algn="just">
              <a:lnSpc>
                <a:spcPct val="100000"/>
              </a:lnSpc>
              <a:spcBef>
                <a:spcPts val="600"/>
              </a:spcBef>
              <a:buNone/>
            </a:pPr>
            <a:endParaRPr lang="bg-BG"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00841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3791</TotalTime>
  <Words>956</Words>
  <Application>Microsoft Office PowerPoint</Application>
  <PresentationFormat>Widescreen</PresentationFormat>
  <Paragraphs>114</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Times New Roman</vt:lpstr>
      <vt:lpstr>Verdana</vt:lpstr>
      <vt:lpstr>Wingdings</vt:lpstr>
      <vt:lpstr>Wingdings 2</vt:lpstr>
      <vt:lpstr>Office Theme</vt:lpstr>
      <vt:lpstr>PowerPoint Presentation</vt:lpstr>
      <vt:lpstr>Промени в Наредба № Н-18</vt:lpstr>
      <vt:lpstr>Промени, свързани с реда за извършване на сторно операции</vt:lpstr>
      <vt:lpstr>  Промени във връзка с реда за издаване и отнемане на разрешения за техническо обслужване и ремонт на ФУ и ИАСУТД  </vt:lpstr>
      <vt:lpstr>  ДРУГИ ПРОМЕНИ </vt:lpstr>
      <vt:lpstr>  ДРУГИ ПРОМЕНИ   </vt:lpstr>
      <vt:lpstr>  Изисквания към софтуерите за управление на продажби в търговски обекти     </vt:lpstr>
      <vt:lpstr>  Изисквания към  производителите и разпространителите на софтуер за управление на продажби в търговски обект  </vt:lpstr>
      <vt:lpstr>  Изисквания към лицата, които използват софтуер за управление на продажби в търговските обекти  </vt:lpstr>
      <vt:lpstr>  Изисквания към лицата, които извършват продажби чрез електронен магазин      </vt:lpstr>
      <vt:lpstr>PowerPoint Presentation</vt:lpstr>
    </vt:vector>
  </TitlesOfParts>
  <Company>NRA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ИВАНИНА СТАНИМИРОВА МИРИНСКА</dc:creator>
  <cp:lastModifiedBy>Marin</cp:lastModifiedBy>
  <cp:revision>374</cp:revision>
  <cp:lastPrinted>2018-09-10T13:23:03Z</cp:lastPrinted>
  <dcterms:created xsi:type="dcterms:W3CDTF">2017-01-16T14:28:27Z</dcterms:created>
  <dcterms:modified xsi:type="dcterms:W3CDTF">2018-11-11T19:16:10Z</dcterms:modified>
</cp:coreProperties>
</file>